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2">
        <a:lumMod val="60000"/>
        <a:lumOff val="40000"/>
      </a:schemeClr>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3A3AC-C638-42AF-917C-618A95B1F17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991857A4-3E32-4481-B304-A3436A30D051}">
      <dgm:prSet/>
      <dgm:spPr/>
      <dgm:t>
        <a:bodyPr/>
        <a:lstStyle/>
        <a:p>
          <a:pPr rtl="0"/>
          <a:r>
            <a:rPr lang="es-MX" b="0" dirty="0" smtClean="0"/>
            <a:t>QUIENES SOMOS:</a:t>
          </a:r>
          <a:br>
            <a:rPr lang="es-MX" b="0" dirty="0" smtClean="0"/>
          </a:br>
          <a:r>
            <a:rPr lang="es-MX" b="0" dirty="0" smtClean="0"/>
            <a:t>SITECO MEXICO, DISTRIBUIDOR AUTORIZADO DE SITECO SL ESPAÑA,</a:t>
          </a:r>
          <a:br>
            <a:rPr lang="es-MX" b="0" dirty="0" smtClean="0"/>
          </a:br>
          <a:r>
            <a:rPr lang="es-MX" b="0" dirty="0" smtClean="0"/>
            <a:t>FABRICAMOS MAQUINARIA PARA COBRO AUTOMÁTICO E INTELIGENTE PARA RECEPCIÓN DE PAGO CON DINERO EN EFECTIVO, COMPLEMENTO IDEAL DE LOS PUNTOS DE VENTA PARA EL CONTROL TOTAL DEL EFECTIVO, ES COMPATIBLE CON LOS SOFTWARE QUE EXISTEN EN MEXICO.</a:t>
          </a:r>
          <a:br>
            <a:rPr lang="es-MX" b="0" dirty="0" smtClean="0"/>
          </a:br>
          <a:endParaRPr lang="es-MX" dirty="0"/>
        </a:p>
      </dgm:t>
    </dgm:pt>
    <dgm:pt modelId="{E7DA95AC-DE9A-49CC-AD68-75377C6CA7BF}" type="parTrans" cxnId="{60028B16-A16D-42DE-B299-9B372CA55D05}">
      <dgm:prSet/>
      <dgm:spPr/>
      <dgm:t>
        <a:bodyPr/>
        <a:lstStyle/>
        <a:p>
          <a:endParaRPr lang="es-ES"/>
        </a:p>
      </dgm:t>
    </dgm:pt>
    <dgm:pt modelId="{1A5BF6AE-CC78-4EDF-B887-DDCB7860F957}" type="sibTrans" cxnId="{60028B16-A16D-42DE-B299-9B372CA55D05}">
      <dgm:prSet/>
      <dgm:spPr/>
      <dgm:t>
        <a:bodyPr/>
        <a:lstStyle/>
        <a:p>
          <a:endParaRPr lang="es-ES"/>
        </a:p>
      </dgm:t>
    </dgm:pt>
    <dgm:pt modelId="{6CF14C99-1FD1-4CD5-B468-69E7161762EC}" type="pres">
      <dgm:prSet presAssocID="{6303A3AC-C638-42AF-917C-618A95B1F17E}" presName="linear" presStyleCnt="0">
        <dgm:presLayoutVars>
          <dgm:animLvl val="lvl"/>
          <dgm:resizeHandles val="exact"/>
        </dgm:presLayoutVars>
      </dgm:prSet>
      <dgm:spPr/>
      <dgm:t>
        <a:bodyPr/>
        <a:lstStyle/>
        <a:p>
          <a:endParaRPr lang="es-ES"/>
        </a:p>
      </dgm:t>
    </dgm:pt>
    <dgm:pt modelId="{3F308095-D153-40D5-BAA7-D11027200BA2}" type="pres">
      <dgm:prSet presAssocID="{991857A4-3E32-4481-B304-A3436A30D051}" presName="parentText" presStyleLbl="node1" presStyleIdx="0" presStyleCnt="1" custLinFactNeighborX="7394" custLinFactNeighborY="540">
        <dgm:presLayoutVars>
          <dgm:chMax val="0"/>
          <dgm:bulletEnabled val="1"/>
        </dgm:presLayoutVars>
      </dgm:prSet>
      <dgm:spPr/>
      <dgm:t>
        <a:bodyPr/>
        <a:lstStyle/>
        <a:p>
          <a:endParaRPr lang="es-ES"/>
        </a:p>
      </dgm:t>
    </dgm:pt>
  </dgm:ptLst>
  <dgm:cxnLst>
    <dgm:cxn modelId="{7AB7297E-2788-4296-AE1D-11818F74FCEF}" type="presOf" srcId="{991857A4-3E32-4481-B304-A3436A30D051}" destId="{3F308095-D153-40D5-BAA7-D11027200BA2}" srcOrd="0" destOrd="0" presId="urn:microsoft.com/office/officeart/2005/8/layout/vList2"/>
    <dgm:cxn modelId="{29638150-096D-4C3B-A620-82534DAA0D0B}" type="presOf" srcId="{6303A3AC-C638-42AF-917C-618A95B1F17E}" destId="{6CF14C99-1FD1-4CD5-B468-69E7161762EC}" srcOrd="0" destOrd="0" presId="urn:microsoft.com/office/officeart/2005/8/layout/vList2"/>
    <dgm:cxn modelId="{60028B16-A16D-42DE-B299-9B372CA55D05}" srcId="{6303A3AC-C638-42AF-917C-618A95B1F17E}" destId="{991857A4-3E32-4481-B304-A3436A30D051}" srcOrd="0" destOrd="0" parTransId="{E7DA95AC-DE9A-49CC-AD68-75377C6CA7BF}" sibTransId="{1A5BF6AE-CC78-4EDF-B887-DDCB7860F957}"/>
    <dgm:cxn modelId="{8ECED907-FC4E-4E63-B79E-3665555D3301}" type="presParOf" srcId="{6CF14C99-1FD1-4CD5-B468-69E7161762EC}" destId="{3F308095-D153-40D5-BAA7-D11027200BA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DF721-317D-45C0-9D3D-C221FAEC281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9710988-CA6A-44C9-A5D3-81938F671CAC}">
      <dgm:prSet/>
      <dgm:spPr/>
      <dgm:t>
        <a:bodyPr/>
        <a:lstStyle/>
        <a:p>
          <a:pPr rtl="0"/>
          <a:r>
            <a:rPr lang="es-MX" dirty="0" smtClean="0"/>
            <a:t>MISION:</a:t>
          </a:r>
        </a:p>
        <a:p>
          <a:pPr rtl="0"/>
          <a:r>
            <a:rPr lang="es-MX" dirty="0" smtClean="0"/>
            <a:t>NUESTRA MISIÓN ES LLEGAR A POSICIONAR NUESTRA MAQUINARIA DE COBRO AUTOMÁTICO E INTELIGENTE EN EL MERCADO MEXICANO, LGRAR QUE CADENAS COMERCIALES, NEGOCIOS Y EMPLEADOS, TRABAJEN BAJO LA TRANQUILIDAD DE SABER QUE EL DINERO EN EFECTIVO QUE RECIBEN A CAMBIO DE PRODUCTOS O SERVICIOS EN SUS ESTABLECIMIENTOS QUEDA BAJO CONTROL Y RESGUARDO, YA QUE NUESTRA MAQUINARIA REALIZA LA ACCIÓN DEL COBRO Y EXPIDEN EL CAMBIO SIN LA INTERVENCIÓN DEL PERSONAL, AL MISMO TIEMPO ASEGURA EL BUEN MANEJO DE INSUMOS CON INVENTARIOS ACTUALIZADOS AL INSTANTE, AMBAS FUNCIONES MONITOREADAS EN TIEMPO REAL.</a:t>
          </a:r>
          <a:endParaRPr lang="es-MX" dirty="0"/>
        </a:p>
      </dgm:t>
    </dgm:pt>
    <dgm:pt modelId="{B6BD8166-642A-4584-BFEC-C38593C5428E}" type="parTrans" cxnId="{74750439-9503-4D27-B332-A2F825488E51}">
      <dgm:prSet/>
      <dgm:spPr/>
      <dgm:t>
        <a:bodyPr/>
        <a:lstStyle/>
        <a:p>
          <a:endParaRPr lang="es-ES"/>
        </a:p>
      </dgm:t>
    </dgm:pt>
    <dgm:pt modelId="{B0B4D580-EFD4-456C-A6CA-2E83A95F8AD6}" type="sibTrans" cxnId="{74750439-9503-4D27-B332-A2F825488E51}">
      <dgm:prSet/>
      <dgm:spPr/>
      <dgm:t>
        <a:bodyPr/>
        <a:lstStyle/>
        <a:p>
          <a:endParaRPr lang="es-ES"/>
        </a:p>
      </dgm:t>
    </dgm:pt>
    <dgm:pt modelId="{D97EE9D4-F612-4E2C-AF23-AE30B9D927BA}" type="pres">
      <dgm:prSet presAssocID="{8A9DF721-317D-45C0-9D3D-C221FAEC281A}" presName="linear" presStyleCnt="0">
        <dgm:presLayoutVars>
          <dgm:animLvl val="lvl"/>
          <dgm:resizeHandles val="exact"/>
        </dgm:presLayoutVars>
      </dgm:prSet>
      <dgm:spPr/>
      <dgm:t>
        <a:bodyPr/>
        <a:lstStyle/>
        <a:p>
          <a:endParaRPr lang="es-ES"/>
        </a:p>
      </dgm:t>
    </dgm:pt>
    <dgm:pt modelId="{6A151FB1-56E7-48D5-B415-DC772E1CC953}" type="pres">
      <dgm:prSet presAssocID="{A9710988-CA6A-44C9-A5D3-81938F671CAC}" presName="parentText" presStyleLbl="node1" presStyleIdx="0" presStyleCnt="1" custLinFactNeighborX="-2715" custLinFactNeighborY="-37863">
        <dgm:presLayoutVars>
          <dgm:chMax val="0"/>
          <dgm:bulletEnabled val="1"/>
        </dgm:presLayoutVars>
      </dgm:prSet>
      <dgm:spPr/>
      <dgm:t>
        <a:bodyPr/>
        <a:lstStyle/>
        <a:p>
          <a:endParaRPr lang="es-ES"/>
        </a:p>
      </dgm:t>
    </dgm:pt>
  </dgm:ptLst>
  <dgm:cxnLst>
    <dgm:cxn modelId="{5ABD556D-A0A6-42DF-8DBC-3AAB1D950D66}" type="presOf" srcId="{A9710988-CA6A-44C9-A5D3-81938F671CAC}" destId="{6A151FB1-56E7-48D5-B415-DC772E1CC953}" srcOrd="0" destOrd="0" presId="urn:microsoft.com/office/officeart/2005/8/layout/vList2"/>
    <dgm:cxn modelId="{74750439-9503-4D27-B332-A2F825488E51}" srcId="{8A9DF721-317D-45C0-9D3D-C221FAEC281A}" destId="{A9710988-CA6A-44C9-A5D3-81938F671CAC}" srcOrd="0" destOrd="0" parTransId="{B6BD8166-642A-4584-BFEC-C38593C5428E}" sibTransId="{B0B4D580-EFD4-456C-A6CA-2E83A95F8AD6}"/>
    <dgm:cxn modelId="{9A6704FB-3C6D-49A1-B911-0577AEF37B43}" type="presOf" srcId="{8A9DF721-317D-45C0-9D3D-C221FAEC281A}" destId="{D97EE9D4-F612-4E2C-AF23-AE30B9D927BA}" srcOrd="0" destOrd="0" presId="urn:microsoft.com/office/officeart/2005/8/layout/vList2"/>
    <dgm:cxn modelId="{4083A9A1-D788-476A-9224-47C3EFC6267E}" type="presParOf" srcId="{D97EE9D4-F612-4E2C-AF23-AE30B9D927BA}" destId="{6A151FB1-56E7-48D5-B415-DC772E1CC953}"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ABE86-0F9C-4CD9-90F1-B2BA2CA649F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C411AC5-C8A4-4C79-AEF4-60BCA33068E5}">
      <dgm:prSet/>
      <dgm:spPr/>
      <dgm:t>
        <a:bodyPr/>
        <a:lstStyle/>
        <a:p>
          <a:pPr rtl="0"/>
          <a:r>
            <a:rPr lang="es-MX" dirty="0" smtClean="0"/>
            <a:t>VALOR:</a:t>
          </a:r>
        </a:p>
        <a:p>
          <a:pPr rtl="0"/>
          <a:r>
            <a:rPr lang="es-MX" dirty="0" smtClean="0"/>
            <a:t>EN SITECO SL Y SITECO MEXICO, ESTAMOS COMPROMETIDOS POR CREAR TECNOLOGÍAS EN LAS GESTIONES DEL COBRO PARA GARANTIZAR UN MAYOR RENDIMIENTO EN EL PERSONAL QUE LABORA EN LAS EMPRESAS DISMINUYENDO TENSIÓN QUE GENERA LA RECEPCIÓN DEL PAGO CON EFECTIVO Y A SU VEZ , QUE LOS DIRECTIVOS Y DUEÑOS DE LAS EMPRESAS TENGAN LA CERTEZA Y TRANQUILIDAD QUE LOS RECURSOS ESTÁN BAJO CONTROL, RESGUARDO Y SUPERVISIÓN, GENERANDO CON ESTO MAYOR ARMONÍA LABORAL Y MEJOR ATENCIÓN AL CLIENTE.</a:t>
          </a:r>
          <a:br>
            <a:rPr lang="es-MX" dirty="0" smtClean="0"/>
          </a:br>
          <a:endParaRPr lang="es-MX" dirty="0"/>
        </a:p>
      </dgm:t>
    </dgm:pt>
    <dgm:pt modelId="{A80E908D-8A11-40A7-A605-3FEB80177A4F}" type="parTrans" cxnId="{F0618421-9E98-48EF-AD1A-748F71CD30A2}">
      <dgm:prSet/>
      <dgm:spPr/>
      <dgm:t>
        <a:bodyPr/>
        <a:lstStyle/>
        <a:p>
          <a:endParaRPr lang="es-ES"/>
        </a:p>
      </dgm:t>
    </dgm:pt>
    <dgm:pt modelId="{708F84CB-14FC-4606-B6FB-B81153443B7C}" type="sibTrans" cxnId="{F0618421-9E98-48EF-AD1A-748F71CD30A2}">
      <dgm:prSet/>
      <dgm:spPr/>
      <dgm:t>
        <a:bodyPr/>
        <a:lstStyle/>
        <a:p>
          <a:endParaRPr lang="es-ES"/>
        </a:p>
      </dgm:t>
    </dgm:pt>
    <dgm:pt modelId="{45159DB5-CF6E-4810-99DD-7FC4C52511CA}" type="pres">
      <dgm:prSet presAssocID="{A0FABE86-0F9C-4CD9-90F1-B2BA2CA649FC}" presName="linear" presStyleCnt="0">
        <dgm:presLayoutVars>
          <dgm:animLvl val="lvl"/>
          <dgm:resizeHandles val="exact"/>
        </dgm:presLayoutVars>
      </dgm:prSet>
      <dgm:spPr/>
      <dgm:t>
        <a:bodyPr/>
        <a:lstStyle/>
        <a:p>
          <a:endParaRPr lang="es-ES"/>
        </a:p>
      </dgm:t>
    </dgm:pt>
    <dgm:pt modelId="{D3B30CDF-B03E-4634-A6ED-6CDF7771D6E0}" type="pres">
      <dgm:prSet presAssocID="{8C411AC5-C8A4-4C79-AEF4-60BCA33068E5}" presName="parentText" presStyleLbl="node1" presStyleIdx="0" presStyleCnt="1" custScaleY="23956" custLinFactNeighborX="-793" custLinFactNeighborY="-2691">
        <dgm:presLayoutVars>
          <dgm:chMax val="0"/>
          <dgm:bulletEnabled val="1"/>
        </dgm:presLayoutVars>
      </dgm:prSet>
      <dgm:spPr/>
      <dgm:t>
        <a:bodyPr/>
        <a:lstStyle/>
        <a:p>
          <a:endParaRPr lang="es-ES"/>
        </a:p>
      </dgm:t>
    </dgm:pt>
  </dgm:ptLst>
  <dgm:cxnLst>
    <dgm:cxn modelId="{F0618421-9E98-48EF-AD1A-748F71CD30A2}" srcId="{A0FABE86-0F9C-4CD9-90F1-B2BA2CA649FC}" destId="{8C411AC5-C8A4-4C79-AEF4-60BCA33068E5}" srcOrd="0" destOrd="0" parTransId="{A80E908D-8A11-40A7-A605-3FEB80177A4F}" sibTransId="{708F84CB-14FC-4606-B6FB-B81153443B7C}"/>
    <dgm:cxn modelId="{7018A684-098D-447B-BA4E-F7A824511079}" type="presOf" srcId="{8C411AC5-C8A4-4C79-AEF4-60BCA33068E5}" destId="{D3B30CDF-B03E-4634-A6ED-6CDF7771D6E0}" srcOrd="0" destOrd="0" presId="urn:microsoft.com/office/officeart/2005/8/layout/vList2"/>
    <dgm:cxn modelId="{4B1D6D25-5B71-44A0-9E6F-2EE03594A02A}" type="presOf" srcId="{A0FABE86-0F9C-4CD9-90F1-B2BA2CA649FC}" destId="{45159DB5-CF6E-4810-99DD-7FC4C52511CA}" srcOrd="0" destOrd="0" presId="urn:microsoft.com/office/officeart/2005/8/layout/vList2"/>
    <dgm:cxn modelId="{F336B5CE-02F4-49E2-B597-009356AD24CD}" type="presParOf" srcId="{45159DB5-CF6E-4810-99DD-7FC4C52511CA}" destId="{D3B30CDF-B03E-4634-A6ED-6CDF7771D6E0}"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08095-D153-40D5-BAA7-D11027200BA2}">
      <dsp:nvSpPr>
        <dsp:cNvPr id="0" name=""/>
        <dsp:cNvSpPr/>
      </dsp:nvSpPr>
      <dsp:spPr>
        <a:xfrm>
          <a:off x="0" y="15927"/>
          <a:ext cx="8702817" cy="14741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b="0" kern="1200" dirty="0" smtClean="0"/>
            <a:t>QUIENES SOMOS:</a:t>
          </a:r>
          <a:br>
            <a:rPr lang="es-MX" sz="1500" b="0" kern="1200" dirty="0" smtClean="0"/>
          </a:br>
          <a:r>
            <a:rPr lang="es-MX" sz="1500" b="0" kern="1200" dirty="0" smtClean="0"/>
            <a:t>SITECO MEXICO, DISTRIBUIDOR AUTORIZADO DE SITECO SL ESPAÑA,</a:t>
          </a:r>
          <a:br>
            <a:rPr lang="es-MX" sz="1500" b="0" kern="1200" dirty="0" smtClean="0"/>
          </a:br>
          <a:r>
            <a:rPr lang="es-MX" sz="1500" b="0" kern="1200" dirty="0" smtClean="0"/>
            <a:t>FABRICAMOS MAQUINARIA PARA COBRO AUTOMÁTICO E INTELIGENTE PARA RECEPCIÓN DE PAGO CON DINERO EN EFECTIVO, COMPLEMENTO IDEAL DE LOS PUNTOS DE VENTA PARA EL CONTROL TOTAL DEL EFECTIVO, ES COMPATIBLE CON LOS SOFTWARE QUE EXISTEN EN MEXICO.</a:t>
          </a:r>
          <a:br>
            <a:rPr lang="es-MX" sz="1500" b="0" kern="1200" dirty="0" smtClean="0"/>
          </a:br>
          <a:endParaRPr lang="es-MX" sz="1500" kern="1200" dirty="0"/>
        </a:p>
      </dsp:txBody>
      <dsp:txXfrm>
        <a:off x="71964" y="87891"/>
        <a:ext cx="8558889" cy="1330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1FB1-56E7-48D5-B415-DC772E1CC953}">
      <dsp:nvSpPr>
        <dsp:cNvPr id="0" name=""/>
        <dsp:cNvSpPr/>
      </dsp:nvSpPr>
      <dsp:spPr>
        <a:xfrm>
          <a:off x="0" y="0"/>
          <a:ext cx="9346283" cy="15514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s-MX" sz="1300" kern="1200" dirty="0" smtClean="0"/>
            <a:t>MISION:</a:t>
          </a:r>
        </a:p>
        <a:p>
          <a:pPr lvl="0" algn="l" defTabSz="577850" rtl="0">
            <a:lnSpc>
              <a:spcPct val="90000"/>
            </a:lnSpc>
            <a:spcBef>
              <a:spcPct val="0"/>
            </a:spcBef>
            <a:spcAft>
              <a:spcPct val="35000"/>
            </a:spcAft>
          </a:pPr>
          <a:r>
            <a:rPr lang="es-MX" sz="1300" kern="1200" dirty="0" smtClean="0"/>
            <a:t>NUESTRA MISIÓN ES LLEGAR A POSICIONAR NUESTRA MAQUINARIA DE COBRO AUTOMÁTICO E INTELIGENTE EN EL MERCADO MEXICANO, LGRAR QUE CADENAS COMERCIALES, NEGOCIOS Y EMPLEADOS, TRABAJEN BAJO LA TRANQUILIDAD DE SABER QUE EL DINERO EN EFECTIVO QUE RECIBEN A CAMBIO DE PRODUCTOS O SERVICIOS EN SUS ESTABLECIMIENTOS QUEDA BAJO CONTROL Y RESGUARDO, YA QUE NUESTRA MAQUINARIA REALIZA LA ACCIÓN DEL COBRO Y EXPIDEN EL CAMBIO SIN LA INTERVENCIÓN DEL PERSONAL, AL MISMO TIEMPO ASEGURA EL BUEN MANEJO DE INSUMOS CON INVENTARIOS ACTUALIZADOS AL INSTANTE, AMBAS FUNCIONES MONITOREADAS EN TIEMPO REAL.</a:t>
          </a:r>
          <a:endParaRPr lang="es-MX" sz="1300" kern="1200" dirty="0"/>
        </a:p>
      </dsp:txBody>
      <dsp:txXfrm>
        <a:off x="75734" y="75734"/>
        <a:ext cx="9194815" cy="1399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0CDF-B03E-4634-A6ED-6CDF7771D6E0}">
      <dsp:nvSpPr>
        <dsp:cNvPr id="0" name=""/>
        <dsp:cNvSpPr/>
      </dsp:nvSpPr>
      <dsp:spPr>
        <a:xfrm>
          <a:off x="0" y="0"/>
          <a:ext cx="8566894" cy="160098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s-MX" sz="1300" kern="1200" dirty="0" smtClean="0"/>
            <a:t>VALOR:</a:t>
          </a:r>
        </a:p>
        <a:p>
          <a:pPr lvl="0" algn="l" defTabSz="577850" rtl="0">
            <a:lnSpc>
              <a:spcPct val="90000"/>
            </a:lnSpc>
            <a:spcBef>
              <a:spcPct val="0"/>
            </a:spcBef>
            <a:spcAft>
              <a:spcPct val="35000"/>
            </a:spcAft>
          </a:pPr>
          <a:r>
            <a:rPr lang="es-MX" sz="1300" kern="1200" dirty="0" smtClean="0"/>
            <a:t>EN SITECO SL Y SITECO MEXICO, ESTAMOS COMPROMETIDOS POR CREAR TECNOLOGÍAS EN LAS GESTIONES DEL COBRO PARA GARANTIZAR UN MAYOR RENDIMIENTO EN EL PERSONAL QUE LABORA EN LAS EMPRESAS DISMINUYENDO TENSIÓN QUE GENERA LA RECEPCIÓN DEL PAGO CON EFECTIVO Y A SU VEZ , QUE LOS DIRECTIVOS Y DUEÑOS DE LAS EMPRESAS TENGAN LA CERTEZA Y TRANQUILIDAD QUE LOS RECURSOS ESTÁN BAJO CONTROL, RESGUARDO Y SUPERVISIÓN, GENERANDO CON ESTO MAYOR ARMONÍA LABORAL Y MEJOR ATENCIÓN AL CLIENTE.</a:t>
          </a:r>
          <a:br>
            <a:rPr lang="es-MX" sz="1300" kern="1200" dirty="0" smtClean="0"/>
          </a:br>
          <a:endParaRPr lang="es-MX" sz="1300" kern="1200" dirty="0"/>
        </a:p>
      </dsp:txBody>
      <dsp:txXfrm>
        <a:off x="78154" y="78154"/>
        <a:ext cx="8410586" cy="14446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4-17T04:54:11.8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2B514C9-758C-4A53-864D-ED38310586C1}" emma:medium="tactile" emma:mode="ink">
          <msink:context xmlns:msink="http://schemas.microsoft.com/ink/2010/main" type="writingRegion" rotatedBoundingBox="21006,4805 21158,4805 21158,5026 21006,5026"/>
        </emma:interpretation>
      </emma:emma>
    </inkml:annotationXML>
    <inkml:traceGroup>
      <inkml:annotationXML>
        <emma:emma xmlns:emma="http://www.w3.org/2003/04/emma" version="1.0">
          <emma:interpretation id="{485894F0-DB2C-4DA3-896A-01FE1AD4974E}" emma:medium="tactile" emma:mode="ink">
            <msink:context xmlns:msink="http://schemas.microsoft.com/ink/2010/main" type="paragraph" rotatedBoundingBox="21006,4805 21158,4805 21158,5026 21006,5026" alignmentLevel="1"/>
          </emma:interpretation>
        </emma:emma>
      </inkml:annotationXML>
      <inkml:traceGroup>
        <inkml:annotationXML>
          <emma:emma xmlns:emma="http://www.w3.org/2003/04/emma" version="1.0">
            <emma:interpretation id="{85D8AE4D-D445-489A-981F-22AB72777C4F}" emma:medium="tactile" emma:mode="ink">
              <msink:context xmlns:msink="http://schemas.microsoft.com/ink/2010/main" type="line" rotatedBoundingBox="21006,4805 21158,4805 21158,5026 21006,5026"/>
            </emma:interpretation>
          </emma:emma>
        </inkml:annotationXML>
        <inkml:traceGroup>
          <inkml:annotationXML>
            <emma:emma xmlns:emma="http://www.w3.org/2003/04/emma" version="1.0">
              <emma:interpretation id="{D00A1D95-D655-42AA-B195-5C3930A4C4B8}" emma:medium="tactile" emma:mode="ink">
                <msink:context xmlns:msink="http://schemas.microsoft.com/ink/2010/main" type="inkWord" rotatedBoundingBox="21143,5011 21158,5011 21158,5026 21143,5026"/>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1E8174FC-97A2-409F-B632-CBE3B08ADA00}" emma:medium="tactile" emma:mode="ink">
                <msink:context xmlns:msink="http://schemas.microsoft.com/ink/2010/main" type="inkWord" rotatedBoundingBox="21006,4805 21090,4805 21090,5026 21006,5026"/>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f.</emma:literal>
                </emma:interpretation>
                <emma:interpretation id="interp4" emma:lang="" emma:confidence="0">
                  <emma:literal>l.</emma:literal>
                </emma:interpretation>
                <emma:interpretation id="interp5" emma:lang="" emma:confidence="0">
                  <emma:literal>1.</emma:literal>
                </emma:interpretation>
              </emma:one-of>
            </emma:emma>
          </inkml:annotationXML>
          <inkml:trace contextRef="#ctx0" brushRef="#br0" timeOffset="871.8698">-68 0 0</inkml:trace>
          <inkml:trace contextRef="#ctx0" brushRef="#br0" timeOffset="1511.4638">-68 0 0,'-69'-206'156,"69"343"-125</inkml:trace>
          <inkml:trace contextRef="#ctx0" brushRef="#br0" timeOffset="1714.1238">-137-69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4-17T04:54:14.50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24864AB-8C7C-40AA-BAB2-CE4BF948ED00}" emma:medium="tactile" emma:mode="ink">
          <msink:context xmlns:msink="http://schemas.microsoft.com/ink/2010/main" type="writingRegion" rotatedBoundingBox="25125,1990 25140,1990 25140,2005 25125,2005"/>
        </emma:interpretation>
      </emma:emma>
    </inkml:annotationXML>
    <inkml:traceGroup>
      <inkml:annotationXML>
        <emma:emma xmlns:emma="http://www.w3.org/2003/04/emma" version="1.0">
          <emma:interpretation id="{B89DC3D0-1CBB-4EF4-A1BA-572E022E5C96}" emma:medium="tactile" emma:mode="ink">
            <msink:context xmlns:msink="http://schemas.microsoft.com/ink/2010/main" type="paragraph" rotatedBoundingBox="25125,1990 25140,1990 25140,2005 25125,2005" alignmentLevel="1"/>
          </emma:interpretation>
        </emma:emma>
      </inkml:annotationXML>
      <inkml:traceGroup>
        <inkml:annotationXML>
          <emma:emma xmlns:emma="http://www.w3.org/2003/04/emma" version="1.0">
            <emma:interpretation id="{F104B911-A133-4A21-9D32-54F8F0A7F3FA}" emma:medium="tactile" emma:mode="ink">
              <msink:context xmlns:msink="http://schemas.microsoft.com/ink/2010/main" type="line" rotatedBoundingBox="25125,1990 25140,1990 25140,2005 25125,2005"/>
            </emma:interpretation>
          </emma:emma>
        </inkml:annotationXML>
        <inkml:traceGroup>
          <inkml:annotationXML>
            <emma:emma xmlns:emma="http://www.w3.org/2003/04/emma" version="1.0">
              <emma:interpretation id="{EA040BEB-A420-4045-A9D4-9FEB3765C995}" emma:medium="tactile" emma:mode="ink">
                <msink:context xmlns:msink="http://schemas.microsoft.com/ink/2010/main" type="inkWord" rotatedBoundingBox="25125,1990 25140,1990 25140,2005 25125,2005"/>
              </emma:interpretation>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895169927"/>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166795471"/>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9654240"/>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1138850249"/>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841918"/>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2769027095"/>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232593911"/>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2261445663"/>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094176939"/>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97BB886-479F-4968-A143-8A1BBBC71955}"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2325070588"/>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97BB886-479F-4968-A143-8A1BBBC71955}"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1676705692"/>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7BB886-479F-4968-A143-8A1BBBC71955}" type="datetimeFigureOut">
              <a:rPr lang="es-MX" smtClean="0"/>
              <a:t>19/04/2023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759987504"/>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97BB886-479F-4968-A143-8A1BBBC71955}" type="datetimeFigureOut">
              <a:rPr lang="es-MX" smtClean="0"/>
              <a:t>19/04/2023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2329191745"/>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BB886-479F-4968-A143-8A1BBBC71955}" type="datetimeFigureOut">
              <a:rPr lang="es-MX" smtClean="0"/>
              <a:t>19/04/2023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1508168152"/>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97BB886-479F-4968-A143-8A1BBBC71955}"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995637982"/>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97BB886-479F-4968-A143-8A1BBBC71955}"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27FEF06-D3E6-4EBB-ACCC-F83B22A08BFB}" type="slidenum">
              <a:rPr lang="es-MX" smtClean="0"/>
              <a:t>‹Nº›</a:t>
            </a:fld>
            <a:endParaRPr lang="es-MX"/>
          </a:p>
        </p:txBody>
      </p:sp>
    </p:spTree>
    <p:extLst>
      <p:ext uri="{BB962C8B-B14F-4D97-AF65-F5344CB8AC3E}">
        <p14:creationId xmlns:p14="http://schemas.microsoft.com/office/powerpoint/2010/main" val="3661144116"/>
      </p:ext>
    </p:extLst>
  </p:cSld>
  <p:clrMapOvr>
    <a:masterClrMapping/>
  </p:clrMapOvr>
  <mc:AlternateContent xmlns:mc="http://schemas.openxmlformats.org/markup-compatibility/2006" xmlns:p14="http://schemas.microsoft.com/office/powerpoint/2010/main">
    <mc:Choice Requires="p14">
      <p:transition p14:dur="250">
        <p:randomBar dir="vert"/>
        <p:sndAc>
          <p:stSnd>
            <p:snd r:embed="rId1" name="cashreg.wav"/>
          </p:stSnd>
        </p:sndAc>
      </p:transition>
    </mc:Choice>
    <mc:Fallback xmlns="">
      <p:transition>
        <p:randomBar dir="vert"/>
        <p:sndAc>
          <p:stSnd>
            <p:snd r:embed="rId3" name="cashreg.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7BB886-479F-4968-A143-8A1BBBC71955}" type="datetimeFigureOut">
              <a:rPr lang="es-MX" smtClean="0"/>
              <a:t>19/04/2023</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7FEF06-D3E6-4EBB-ACCC-F83B22A08BFB}" type="slidenum">
              <a:rPr lang="es-MX" smtClean="0"/>
              <a:t>‹Nº›</a:t>
            </a:fld>
            <a:endParaRPr lang="es-MX"/>
          </a:p>
        </p:txBody>
      </p:sp>
    </p:spTree>
    <p:extLst>
      <p:ext uri="{BB962C8B-B14F-4D97-AF65-F5344CB8AC3E}">
        <p14:creationId xmlns:p14="http://schemas.microsoft.com/office/powerpoint/2010/main" val="1438376099"/>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mc:AlternateContent xmlns:mc="http://schemas.openxmlformats.org/markup-compatibility/2006" xmlns:p14="http://schemas.microsoft.com/office/powerpoint/2010/main">
    <mc:Choice Requires="p14">
      <p:transition p14:dur="250">
        <p:randomBar dir="vert"/>
        <p:sndAc>
          <p:stSnd>
            <p:snd r:embed="rId18" name="cashreg.wav"/>
          </p:stSnd>
        </p:sndAc>
      </p:transition>
    </mc:Choice>
    <mc:Fallback xmlns="">
      <p:transition>
        <p:randomBar dir="vert"/>
        <p:sndAc>
          <p:stSnd>
            <p:snd r:embed="rId19" name="cashreg.wav"/>
          </p:stSnd>
        </p:sndAc>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audio" Target="../media/media1.m4a"/><Relationship Id="rId7" Type="http://schemas.microsoft.com/office/2007/relationships/hdphoto" Target="../media/hdphoto1.wdp"/><Relationship Id="rId12"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3.emf"/><Relationship Id="rId5" Type="http://schemas.openxmlformats.org/officeDocument/2006/relationships/audio" Target="../media/audio1.wav"/><Relationship Id="rId10" Type="http://schemas.openxmlformats.org/officeDocument/2006/relationships/customXml" Target="../ink/ink2.xml"/><Relationship Id="rId4" Type="http://schemas.openxmlformats.org/officeDocument/2006/relationships/slideLayout" Target="../slideLayouts/slideLayout1.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4.xml"/><Relationship Id="rId7" Type="http://schemas.openxmlformats.org/officeDocument/2006/relationships/image" Target="../media/image12.jpeg"/><Relationship Id="rId12"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audio" Target="../media/audio1.wav"/><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slideLayout" Target="../slideLayouts/slideLayout10.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audio" Target="../media/media2.m4a"/><Relationship Id="rId16" Type="http://schemas.openxmlformats.org/officeDocument/2006/relationships/diagramLayout" Target="../diagrams/layout3.xml"/><Relationship Id="rId20" Type="http://schemas.openxmlformats.org/officeDocument/2006/relationships/image" Target="../media/image2.png"/><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audio" Target="../media/audio1.wav"/><Relationship Id="rId9" Type="http://schemas.microsoft.com/office/2007/relationships/diagramDrawing" Target="../diagrams/drawing1.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4.wdp"/><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5.wdp"/><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6.wdp"/><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8.wdp"/><Relationship Id="rId5"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microsoft.com/office/2007/relationships/hdphoto" Target="../media/hdphoto3.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hyperlink" Target="mailto:siteco.mexico@gmail.com" TargetMode="Externa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ce</a:t>
            </a:r>
            <a:endParaRPr lang="es-MX" dirty="0"/>
          </a:p>
        </p:txBody>
      </p:sp>
      <p:sp>
        <p:nvSpPr>
          <p:cNvPr id="3" name="Subtítulo 2"/>
          <p:cNvSpPr>
            <a:spLocks noGrp="1"/>
          </p:cNvSpPr>
          <p:nvPr>
            <p:ph type="subTitle" idx="1"/>
          </p:nvPr>
        </p:nvSpPr>
        <p:spPr>
          <a:xfrm>
            <a:off x="688896" y="1070517"/>
            <a:ext cx="8968061" cy="4423525"/>
          </a:xfrm>
          <a:solidFill>
            <a:schemeClr val="bg1"/>
          </a:solidFill>
        </p:spPr>
        <p:txBody>
          <a:bodyPr>
            <a:normAutofit/>
          </a:bodyPr>
          <a:lstStyle/>
          <a:p>
            <a:endParaRPr lang="es-MX" dirty="0" smtClean="0">
              <a:solidFill>
                <a:schemeClr val="tx1"/>
              </a:solidFill>
            </a:endParaRPr>
          </a:p>
          <a:p>
            <a:pPr algn="ctr"/>
            <a:endParaRPr lang="es-MX" sz="2000" dirty="0" smtClean="0">
              <a:solidFill>
                <a:schemeClr val="tx1"/>
              </a:solidFill>
              <a:latin typeface="+mj-lt"/>
            </a:endParaRPr>
          </a:p>
          <a:p>
            <a:pPr algn="ctr"/>
            <a:endParaRPr lang="es-MX" sz="2000" dirty="0">
              <a:solidFill>
                <a:schemeClr val="tx1"/>
              </a:solidFill>
              <a:latin typeface="+mj-lt"/>
            </a:endParaRPr>
          </a:p>
          <a:p>
            <a:pPr algn="ctr"/>
            <a:endParaRPr lang="es-MX" sz="2000" dirty="0" smtClean="0">
              <a:solidFill>
                <a:schemeClr val="tx1"/>
              </a:solidFill>
              <a:latin typeface="+mj-lt"/>
            </a:endParaRPr>
          </a:p>
          <a:p>
            <a:pPr algn="ctr"/>
            <a:r>
              <a:rPr lang="es-MX" sz="2800" dirty="0" smtClean="0">
                <a:solidFill>
                  <a:schemeClr val="tx1"/>
                </a:solidFill>
                <a:latin typeface="Bell MT" panose="02020503060305020303" pitchFamily="18" charset="0"/>
              </a:rPr>
              <a:t>                KIOSK &amp; PAYMENT SISTEM</a:t>
            </a:r>
          </a:p>
          <a:p>
            <a:pPr algn="ctr"/>
            <a:endParaRPr lang="es-MX" sz="2800" dirty="0">
              <a:solidFill>
                <a:schemeClr val="tx1"/>
              </a:solidFill>
              <a:latin typeface="Bell MT" panose="02020503060305020303" pitchFamily="18" charset="0"/>
            </a:endParaRPr>
          </a:p>
          <a:p>
            <a:pPr algn="ctr"/>
            <a:endParaRPr lang="es-MX" sz="2000" dirty="0">
              <a:solidFill>
                <a:schemeClr val="tx1"/>
              </a:solidFill>
              <a:latin typeface="Bell MT" panose="02020503060305020303" pitchFamily="18" charset="0"/>
            </a:endParaRPr>
          </a:p>
          <a:p>
            <a:pPr algn="ctr"/>
            <a:r>
              <a:rPr lang="es-MX" sz="2800" b="1" dirty="0" smtClean="0">
                <a:solidFill>
                  <a:schemeClr val="tx1"/>
                </a:solidFill>
                <a:latin typeface="Arial" panose="020B0604020202020204" pitchFamily="34" charset="0"/>
                <a:cs typeface="Arial" panose="020B0604020202020204" pitchFamily="34" charset="0"/>
              </a:rPr>
              <a:t>                 siteco.mexico@gmail.com</a:t>
            </a:r>
          </a:p>
          <a:p>
            <a:pPr algn="ctr"/>
            <a:r>
              <a:rPr lang="es-MX" sz="2800" b="1" dirty="0" smtClean="0">
                <a:solidFill>
                  <a:schemeClr val="tx1"/>
                </a:solidFill>
                <a:latin typeface="Arial" panose="020B0604020202020204" pitchFamily="34" charset="0"/>
                <a:cs typeface="Arial" panose="020B0604020202020204" pitchFamily="34" charset="0"/>
              </a:rPr>
              <a:t>                 CEL: 3323308849.</a:t>
            </a:r>
          </a:p>
          <a:p>
            <a:pPr algn="ctr"/>
            <a:endParaRPr lang="es-MX" sz="2000" dirty="0" smtClean="0">
              <a:solidFill>
                <a:schemeClr val="tx1"/>
              </a:solidFill>
              <a:latin typeface="+mj-lt"/>
            </a:endParaRPr>
          </a:p>
          <a:p>
            <a:endParaRPr lang="es-MX" dirty="0" smtClean="0">
              <a:solidFill>
                <a:schemeClr val="tx1"/>
              </a:solidFill>
            </a:endParaRPr>
          </a:p>
          <a:p>
            <a:endParaRPr lang="es-MX" dirty="0">
              <a:solidFill>
                <a:schemeClr val="tx1"/>
              </a:solidFill>
            </a:endParaRPr>
          </a:p>
        </p:txBody>
      </p:sp>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5018" y1="42239" x2="25018" y2="42239"/>
                        <a14:foregroundMark x1="26554" y1="33969" x2="26554" y2="33969"/>
                        <a14:foregroundMark x1="83467" y1="53053" x2="83467" y2="53053"/>
                        <a14:foregroundMark x1="78713" y1="53053" x2="78713" y2="53053"/>
                        <a14:foregroundMark x1="38113" y1="47964" x2="38113" y2="47964"/>
                        <a14:foregroundMark x1="43453" y1="48473" x2="43453" y2="48473"/>
                        <a14:foregroundMark x1="48208" y1="49491" x2="48208" y2="49491"/>
                        <a14:foregroundMark x1="54718" y1="47964" x2="54718" y2="47964"/>
                        <a14:foregroundMark x1="65106" y1="47455" x2="65106" y2="47455"/>
                        <a14:foregroundMark x1="74543" y1="47964" x2="74543" y2="47964"/>
                        <a14:backgroundMark x1="41331" y1="23664" x2="41331" y2="23664"/>
                      </a14:backgroundRemoval>
                    </a14:imgEffect>
                  </a14:imgLayer>
                </a14:imgProps>
              </a:ext>
            </a:extLst>
          </a:blip>
          <a:stretch>
            <a:fillRect/>
          </a:stretch>
        </p:blipFill>
        <p:spPr>
          <a:xfrm>
            <a:off x="-1483308" y="-1721209"/>
            <a:ext cx="13522907" cy="7444870"/>
          </a:xfrm>
          <a:prstGeom prst="rect">
            <a:avLst/>
          </a:prstGeom>
        </p:spPr>
      </p:pic>
      <mc:AlternateContent xmlns:mc="http://schemas.openxmlformats.org/markup-compatibility/2006" xmlns:p14="http://schemas.microsoft.com/office/powerpoint/2010/main">
        <mc:Choice Requires="p14">
          <p:contentPart p14:bwMode="auto" r:id="rId8">
            <p14:nvContentPartPr>
              <p14:cNvPr id="10" name="Entrada de lápiz 9"/>
              <p14:cNvContentPartPr/>
              <p14:nvPr/>
            </p14:nvContentPartPr>
            <p14:xfrm>
              <a:off x="7560944" y="1737126"/>
              <a:ext cx="51120" cy="67320"/>
            </p14:xfrm>
          </p:contentPart>
        </mc:Choice>
        <mc:Fallback xmlns="">
          <p:pic>
            <p:nvPicPr>
              <p:cNvPr id="10" name="Entrada de lápiz 9"/>
              <p:cNvPicPr/>
              <p:nvPr/>
            </p:nvPicPr>
            <p:blipFill>
              <a:blip r:embed="rId9"/>
              <a:stretch>
                <a:fillRect/>
              </a:stretch>
            </p:blipFill>
            <p:spPr>
              <a:xfrm>
                <a:off x="7549064" y="1725246"/>
                <a:ext cx="74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trada de lápiz 13"/>
              <p14:cNvContentPartPr/>
              <p14:nvPr/>
            </p14:nvContentPartPr>
            <p14:xfrm>
              <a:off x="9045224" y="716526"/>
              <a:ext cx="360" cy="360"/>
            </p14:xfrm>
          </p:contentPart>
        </mc:Choice>
        <mc:Fallback xmlns="">
          <p:pic>
            <p:nvPicPr>
              <p:cNvPr id="14" name="Entrada de lápiz 13"/>
              <p:cNvPicPr/>
              <p:nvPr/>
            </p:nvPicPr>
            <p:blipFill>
              <a:blip r:embed="rId11"/>
              <a:stretch>
                <a:fillRect/>
              </a:stretch>
            </p:blipFill>
            <p:spPr>
              <a:xfrm>
                <a:off x="9033344" y="704646"/>
                <a:ext cx="24120" cy="24120"/>
              </a:xfrm>
              <a:prstGeom prst="rect">
                <a:avLst/>
              </a:prstGeom>
            </p:spPr>
          </p:pic>
        </mc:Fallback>
      </mc:AlternateContent>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113218734"/>
      </p:ext>
    </p:extLst>
  </p:cSld>
  <p:clrMapOvr>
    <a:masterClrMapping/>
  </p:clrMapOvr>
  <mc:AlternateContent xmlns:mc="http://schemas.openxmlformats.org/markup-compatibility/2006">
    <mc:Choice xmlns:p14="http://schemas.microsoft.com/office/powerpoint/2010/main" Requires="p14">
      <p:transition p14:dur="250" advTm="6203">
        <p:randomBar dir="vert"/>
        <p:sndAc>
          <p:stSnd>
            <p:snd r:embed="rId5" name="cashreg.wav"/>
          </p:stSnd>
        </p:sndAc>
      </p:transition>
    </mc:Choice>
    <mc:Fallback>
      <p:transition advTm="6203">
        <p:randomBar dir="vert"/>
        <p:sndAc>
          <p:stSnd>
            <p:snd r:embed="rId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4" presetClass="emph" presetSubtype="0" fill="hold" grpId="1" nodeType="clickEffect">
                                  <p:stCondLst>
                                    <p:cond delay="0"/>
                                  </p:stCondLst>
                                  <p:childTnLst>
                                    <p:animClr clrSpc="hsl" dir="cw">
                                      <p:cBhvr override="childStyle">
                                        <p:cTn id="10" dur="500" fill="hold"/>
                                        <p:tgtEl>
                                          <p:spTgt spid="3">
                                            <p:bg/>
                                          </p:spTgt>
                                        </p:tgtEl>
                                        <p:attrNameLst>
                                          <p:attrName>style.color</p:attrName>
                                        </p:attrNameLst>
                                      </p:cBhvr>
                                      <p:by>
                                        <p:hsl h="0" s="-12549" l="-25098"/>
                                      </p:by>
                                    </p:animClr>
                                    <p:animClr clrSpc="hsl" dir="cw">
                                      <p:cBhvr>
                                        <p:cTn id="11" dur="500" fill="hold"/>
                                        <p:tgtEl>
                                          <p:spTgt spid="3">
                                            <p:bg/>
                                          </p:spTgt>
                                        </p:tgtEl>
                                        <p:attrNameLst>
                                          <p:attrName>fillcolor</p:attrName>
                                        </p:attrNameLst>
                                      </p:cBhvr>
                                      <p:by>
                                        <p:hsl h="0" s="-12549" l="-25098"/>
                                      </p:by>
                                    </p:animClr>
                                    <p:animClr clrSpc="hsl" dir="cw">
                                      <p:cBhvr>
                                        <p:cTn id="12" dur="500" fill="hold"/>
                                        <p:tgtEl>
                                          <p:spTgt spid="3">
                                            <p:bg/>
                                          </p:spTgt>
                                        </p:tgtEl>
                                        <p:attrNameLst>
                                          <p:attrName>stroke.color</p:attrName>
                                        </p:attrNameLst>
                                      </p:cBhvr>
                                      <p:by>
                                        <p:hsl h="0" s="-12549" l="-25098"/>
                                      </p:by>
                                    </p:animClr>
                                    <p:set>
                                      <p:cBhvr>
                                        <p:cTn id="13" dur="500" fill="hold"/>
                                        <p:tgtEl>
                                          <p:spTgt spid="3">
                                            <p:bg/>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plus(in)">
                                      <p:cBhvr>
                                        <p:cTn id="19" dur="2000"/>
                                        <p:tgtEl>
                                          <p:spTgt spid="3">
                                            <p:bg/>
                                          </p:spTgt>
                                        </p:tgtEl>
                                      </p:cBhvr>
                                    </p:animEffect>
                                  </p:childTnLst>
                                </p:cTn>
                              </p:par>
                            </p:childTnLst>
                          </p:cTn>
                        </p:par>
                      </p:childTnLst>
                    </p:cTn>
                  </p:par>
                </p:childTnLst>
              </p:cTn>
              <p:nextCondLst>
                <p:cond evt="onClick" delay="0">
                  <p:tgtEl>
                    <p:spTgt spid="2"/>
                  </p:tgtEl>
                </p:cond>
              </p:nextCondLst>
            </p:seq>
            <p:audio isNarration="1">
              <p:cMediaNode vol="80000" showWhenStopped="0">
                <p:cTn id="20" fill="hold" display="0">
                  <p:stCondLst>
                    <p:cond delay="indefinite"/>
                  </p:stCondLst>
                  <p:endCondLst>
                    <p:cond evt="onStopAudio" delay="0">
                      <p:tgtEl>
                        <p:sldTgt/>
                      </p:tgtEl>
                    </p:cond>
                  </p:endCondLst>
                </p:cTn>
                <p:tgtEl>
                  <p:spTgt spid="5"/>
                </p:tgtEl>
              </p:cMediaNode>
            </p:audio>
          </p:childTnLst>
        </p:cTn>
      </p:par>
    </p:tnLst>
    <p:bldLst>
      <p:bldP spid="3" grpId="0" uiExpand="1" build="allAtOnce" animBg="1"/>
      <p:bldP spid="3" grpId="1"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91255" y="2947796"/>
            <a:ext cx="3149599" cy="626533"/>
          </a:xfrm>
        </p:spPr>
        <p:txBody>
          <a:bodyPr>
            <a:normAutofit fontScale="90000"/>
          </a:bodyPr>
          <a:lstStyle/>
          <a:p>
            <a:r>
              <a:rPr lang="es-MX" dirty="0" smtClean="0"/>
              <a:t>APLICACIONES</a:t>
            </a:r>
            <a:endParaRPr lang="es-MX" dirty="0"/>
          </a:p>
        </p:txBody>
      </p:sp>
      <p:pic>
        <p:nvPicPr>
          <p:cNvPr id="5" name="Marcador de contenido 4"/>
          <p:cNvPicPr>
            <a:picLocks noGrp="1" noChangeAspect="1"/>
          </p:cNvPicPr>
          <p:nvPr>
            <p:ph sz="half" idx="1"/>
          </p:nvPr>
        </p:nvPicPr>
        <p:blipFill>
          <a:blip r:embed="rId5"/>
          <a:stretch>
            <a:fillRect/>
          </a:stretch>
        </p:blipFill>
        <p:spPr>
          <a:xfrm>
            <a:off x="0" y="0"/>
            <a:ext cx="3932246" cy="2670150"/>
          </a:xfrm>
          <a:prstGeom prst="rect">
            <a:avLst/>
          </a:prstGeom>
          <a:effectLst>
            <a:softEdge rad="63500"/>
          </a:effectLst>
          <a:scene3d>
            <a:camera prst="orthographicFront"/>
            <a:lightRig rig="threePt" dir="t"/>
          </a:scene3d>
          <a:sp3d contourW="12700">
            <a:bevelT w="101600" prst="riblet"/>
            <a:contourClr>
              <a:schemeClr val="accent2"/>
            </a:contourClr>
          </a:sp3d>
        </p:spPr>
      </p:pic>
      <p:pic>
        <p:nvPicPr>
          <p:cNvPr id="7" name="Marcador de contenido 6"/>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4258425" y="23060"/>
            <a:ext cx="3825945" cy="2670150"/>
          </a:xfr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0550" y="0"/>
            <a:ext cx="3781449" cy="2670150"/>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875035"/>
            <a:ext cx="4285088" cy="2982966"/>
          </a:xfrm>
          <a:prstGeom prst="rect">
            <a:avLst/>
          </a:prstGeom>
        </p:spPr>
      </p:pic>
      <p:pic>
        <p:nvPicPr>
          <p:cNvPr id="13" name="Imagen 12"/>
          <p:cNvPicPr>
            <a:picLocks noChangeAspect="1"/>
          </p:cNvPicPr>
          <p:nvPr/>
        </p:nvPicPr>
        <p:blipFill rotWithShape="1">
          <a:blip r:embed="rId9" cstate="print">
            <a:extLst>
              <a:ext uri="{28A0092B-C50C-407E-A947-70E740481C1C}">
                <a14:useLocalDpi xmlns:a14="http://schemas.microsoft.com/office/drawing/2010/main" val="0"/>
              </a:ext>
            </a:extLst>
          </a:blip>
          <a:srcRect l="4211" t="49630" r="3448" b="9136"/>
          <a:stretch/>
        </p:blipFill>
        <p:spPr>
          <a:xfrm>
            <a:off x="4466055" y="3875035"/>
            <a:ext cx="4322621" cy="2982966"/>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9643" y="2693210"/>
            <a:ext cx="3222355" cy="4164790"/>
          </a:xfrm>
          <a:prstGeom prst="rect">
            <a:avLst/>
          </a:prstGeom>
        </p:spPr>
      </p:pic>
      <p:pic>
        <p:nvPicPr>
          <p:cNvPr id="15" name="Imagen 14"/>
          <p:cNvPicPr>
            <a:picLocks noChangeAspect="1"/>
          </p:cNvPicPr>
          <p:nvPr/>
        </p:nvPicPr>
        <p:blipFill>
          <a:blip r:embed="rId11"/>
          <a:stretch>
            <a:fillRect/>
          </a:stretch>
        </p:blipFill>
        <p:spPr>
          <a:xfrm>
            <a:off x="521174" y="2838094"/>
            <a:ext cx="786452" cy="914479"/>
          </a:xfrm>
          <a:prstGeom prst="rect">
            <a:avLst/>
          </a:prstGeom>
        </p:spPr>
      </p:pic>
      <p:pic>
        <p:nvPicPr>
          <p:cNvPr id="16" name="Imagen 15"/>
          <p:cNvPicPr>
            <a:picLocks noChangeAspect="1"/>
          </p:cNvPicPr>
          <p:nvPr/>
        </p:nvPicPr>
        <p:blipFill>
          <a:blip r:embed="rId11"/>
          <a:stretch>
            <a:fillRect/>
          </a:stretch>
        </p:blipFill>
        <p:spPr>
          <a:xfrm>
            <a:off x="7297918" y="2826883"/>
            <a:ext cx="786452" cy="914479"/>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24299252"/>
      </p:ext>
    </p:extLst>
  </p:cSld>
  <p:clrMapOvr>
    <a:masterClrMapping/>
  </p:clrMapOvr>
  <mc:AlternateContent xmlns:mc="http://schemas.openxmlformats.org/markup-compatibility/2006">
    <mc:Choice xmlns:p14="http://schemas.microsoft.com/office/powerpoint/2010/main" Requires="p14">
      <p:transition p14:dur="250" advTm="10375">
        <p:randomBar dir="vert"/>
        <p:sndAc>
          <p:stSnd>
            <p:snd r:embed="rId4" name="cashreg.wav"/>
          </p:stSnd>
        </p:sndAc>
      </p:transition>
    </mc:Choice>
    <mc:Fallback>
      <p:transition advTm="10375">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90947428"/>
              </p:ext>
            </p:extLst>
          </p:nvPr>
        </p:nvGraphicFramePr>
        <p:xfrm>
          <a:off x="271850" y="592667"/>
          <a:ext cx="8702817" cy="14901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a 5"/>
          <p:cNvGraphicFramePr/>
          <p:nvPr>
            <p:extLst>
              <p:ext uri="{D42A27DB-BD31-4B8C-83A1-F6EECF244321}">
                <p14:modId xmlns:p14="http://schemas.microsoft.com/office/powerpoint/2010/main" val="1266279475"/>
              </p:ext>
            </p:extLst>
          </p:nvPr>
        </p:nvGraphicFramePr>
        <p:xfrm>
          <a:off x="271850" y="2658532"/>
          <a:ext cx="9346283" cy="15748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a 12"/>
          <p:cNvGraphicFramePr/>
          <p:nvPr>
            <p:extLst>
              <p:ext uri="{D42A27DB-BD31-4B8C-83A1-F6EECF244321}">
                <p14:modId xmlns:p14="http://schemas.microsoft.com/office/powerpoint/2010/main" val="1487650190"/>
              </p:ext>
            </p:extLst>
          </p:nvPr>
        </p:nvGraphicFramePr>
        <p:xfrm>
          <a:off x="407774" y="4660327"/>
          <a:ext cx="8566894" cy="165580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74819789"/>
      </p:ext>
    </p:extLst>
  </p:cSld>
  <p:clrMapOvr>
    <a:masterClrMapping/>
  </p:clrMapOvr>
  <mc:AlternateContent xmlns:mc="http://schemas.openxmlformats.org/markup-compatibility/2006">
    <mc:Choice xmlns:p14="http://schemas.microsoft.com/office/powerpoint/2010/main" Requires="p14">
      <p:transition p14:dur="250" advTm="10952">
        <p:randomBar dir="vert"/>
        <p:sndAc>
          <p:stSnd>
            <p:snd r:embed="rId4" name="cashreg.wav"/>
          </p:stSnd>
        </p:sndAc>
      </p:transition>
    </mc:Choice>
    <mc:Fallback>
      <p:transition advTm="10952">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ítulo 17"/>
          <p:cNvSpPr>
            <a:spLocks noGrp="1"/>
          </p:cNvSpPr>
          <p:nvPr>
            <p:ph type="title"/>
          </p:nvPr>
        </p:nvSpPr>
        <p:spPr>
          <a:xfrm>
            <a:off x="1290129" y="406400"/>
            <a:ext cx="4216909" cy="6230938"/>
          </a:xfrm>
        </p:spPr>
        <p:txBody>
          <a:bodyPr>
            <a:normAutofit fontScale="90000"/>
          </a:bodyPr>
          <a:lstStyle/>
          <a:p>
            <a:r>
              <a:rPr lang="es-MX" dirty="0" smtClean="0"/>
              <a:t>CASH SITECO</a:t>
            </a:r>
            <a:br>
              <a:rPr lang="es-MX" dirty="0" smtClean="0"/>
            </a:br>
            <a:r>
              <a:rPr lang="es-MX" sz="1800" dirty="0" smtClean="0"/>
              <a:t>La mejor opción para la gestión del efectivo, perfecta para funcionar en cualquier sector de negocio.</a:t>
            </a:r>
            <a:br>
              <a:rPr lang="es-MX" sz="1800" dirty="0" smtClean="0"/>
            </a:br>
            <a:r>
              <a:rPr lang="es-MX" sz="1800" dirty="0" smtClean="0"/>
              <a:t>Es un cajón inteligente que permite cobrar de manera automática ,segura, y sin contacto con el dinero, es ideal como complemento de los puntos de venta ya que es compatible con los software que existen en nuestro país, además de poder conectar en cash siteco los dispositivos de cobro con tarjeta y scanner.</a:t>
            </a:r>
            <a:br>
              <a:rPr lang="es-MX" sz="1800" dirty="0" smtClean="0"/>
            </a:br>
            <a:r>
              <a:rPr lang="es-MX" sz="1800" dirty="0" smtClean="0"/>
              <a:t/>
            </a:r>
            <a:br>
              <a:rPr lang="es-MX" sz="1800" dirty="0" smtClean="0"/>
            </a:br>
            <a:r>
              <a:rPr lang="es-MX" sz="1800" dirty="0" smtClean="0"/>
              <a:t>Mantiene el dinero en resguardo, asegurando un mejor ambiente de trabajo, evita hurtos internos y externos, detecta billete falso, realiza cortes de caja exactos, entre muchos beneficios mas.</a:t>
            </a:r>
            <a:br>
              <a:rPr lang="es-MX" sz="1800" dirty="0" smtClean="0"/>
            </a:br>
            <a:r>
              <a:rPr lang="es-MX" sz="1800" dirty="0"/>
              <a:t/>
            </a:r>
            <a:br>
              <a:rPr lang="es-MX" sz="1800" dirty="0"/>
            </a:br>
            <a:r>
              <a:rPr lang="es-MX" sz="1800" dirty="0" smtClean="0"/>
              <a:t>Medidas:</a:t>
            </a:r>
            <a:br>
              <a:rPr lang="es-MX" sz="1800" dirty="0" smtClean="0"/>
            </a:br>
            <a:r>
              <a:rPr lang="es-MX" sz="1800" dirty="0" smtClean="0"/>
              <a:t>Frente    60 cm</a:t>
            </a:r>
            <a:br>
              <a:rPr lang="es-MX" sz="1800" dirty="0" smtClean="0"/>
            </a:br>
            <a:r>
              <a:rPr lang="es-MX" sz="1800" dirty="0" smtClean="0"/>
              <a:t>Alto        59 cm</a:t>
            </a:r>
            <a:br>
              <a:rPr lang="es-MX" sz="1800" dirty="0" smtClean="0"/>
            </a:br>
            <a:r>
              <a:rPr lang="es-MX" sz="1800" dirty="0" smtClean="0"/>
              <a:t>Fondo     50 cm </a:t>
            </a:r>
            <a:br>
              <a:rPr lang="es-MX" sz="1800" dirty="0" smtClean="0"/>
            </a:br>
            <a:endParaRPr lang="es-MX" sz="1800" dirty="0"/>
          </a:p>
        </p:txBody>
      </p:sp>
      <p:pic>
        <p:nvPicPr>
          <p:cNvPr id="13" name="Marcador de contenido 12"/>
          <p:cNvPicPr>
            <a:picLocks noGrp="1" noChangeAspect="1"/>
          </p:cNvPicPr>
          <p:nvPr>
            <p:ph sz="half" idx="4294967295"/>
          </p:nvPr>
        </p:nvPicPr>
        <p:blipFill rotWithShape="1">
          <a:blip r:embed="rId5" cstate="print">
            <a:extLst>
              <a:ext uri="{BEBA8EAE-BF5A-486C-A8C5-ECC9F3942E4B}">
                <a14:imgProps xmlns:a14="http://schemas.microsoft.com/office/drawing/2010/main">
                  <a14:imgLayer r:embed="rId6">
                    <a14:imgEffect>
                      <a14:backgroundRemoval t="28021" b="96150" l="9877" r="87654">
                        <a14:backgroundMark x1="76818" y1="30267" x2="76818" y2="30267"/>
                        <a14:backgroundMark x1="82990" y1="27914" x2="82990" y2="27914"/>
                        <a14:backgroundMark x1="77366" y1="27914" x2="77366" y2="27914"/>
                        <a14:backgroundMark x1="77366" y1="27914" x2="77366" y2="27914"/>
                        <a14:backgroundMark x1="73114" y1="27166" x2="73114" y2="27166"/>
                        <a14:backgroundMark x1="68724" y1="27166" x2="68724" y2="27166"/>
                        <a14:backgroundMark x1="94925" y1="52620" x2="94925" y2="52620"/>
                        <a14:backgroundMark x1="96296" y1="41283" x2="96296" y2="41283"/>
                        <a14:backgroundMark x1="96296" y1="41283" x2="96296" y2="41283"/>
                        <a14:backgroundMark x1="95885" y1="34973" x2="95885" y2="34973"/>
                        <a14:backgroundMark x1="93553" y1="27487" x2="93553" y2="27487"/>
                      </a14:backgroundRemoval>
                    </a14:imgEffect>
                  </a14:imgLayer>
                </a14:imgProps>
              </a:ext>
              <a:ext uri="{28A0092B-C50C-407E-A947-70E740481C1C}">
                <a14:useLocalDpi xmlns:a14="http://schemas.microsoft.com/office/drawing/2010/main" val="0"/>
              </a:ext>
            </a:extLst>
          </a:blip>
          <a:srcRect t="8302"/>
          <a:stretch/>
        </p:blipFill>
        <p:spPr>
          <a:xfrm>
            <a:off x="6218238" y="-450850"/>
            <a:ext cx="5973762" cy="7088188"/>
          </a:xfrm>
          <a:ln>
            <a:noFill/>
          </a:ln>
        </p:spPr>
      </p:pic>
      <p:pic>
        <p:nvPicPr>
          <p:cNvPr id="15" name="Imagen 14"/>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24172844"/>
      </p:ext>
    </p:extLst>
  </p:cSld>
  <p:clrMapOvr>
    <a:masterClrMapping/>
  </p:clrMapOvr>
  <mc:AlternateContent xmlns:mc="http://schemas.openxmlformats.org/markup-compatibility/2006">
    <mc:Choice xmlns:p14="http://schemas.microsoft.com/office/powerpoint/2010/main" Requires="p14">
      <p:transition p14:dur="250" advTm="11096">
        <p:randomBar dir="vert"/>
        <p:sndAc>
          <p:stSnd>
            <p:snd r:embed="rId4" name="cashreg.wav"/>
          </p:stSnd>
        </p:sndAc>
      </p:transition>
    </mc:Choice>
    <mc:Fallback>
      <p:transition advTm="11096">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338127" y="151986"/>
            <a:ext cx="5432405" cy="6519745"/>
          </a:xfrm>
        </p:spPr>
        <p:txBody>
          <a:bodyPr>
            <a:normAutofit fontScale="90000"/>
          </a:bodyPr>
          <a:lstStyle/>
          <a:p>
            <a:r>
              <a:rPr lang="es-MX" dirty="0" smtClean="0"/>
              <a:t> </a:t>
            </a:r>
            <a:r>
              <a:rPr lang="es-MX" sz="3200" dirty="0" smtClean="0"/>
              <a:t>KIOSK-PAYMENT SISTEM</a:t>
            </a:r>
            <a:r>
              <a:rPr lang="es-MX" dirty="0" smtClean="0"/>
              <a:t/>
            </a:r>
            <a:br>
              <a:rPr lang="es-MX" dirty="0" smtClean="0"/>
            </a:br>
            <a:r>
              <a:rPr lang="es-MX" dirty="0" smtClean="0"/>
              <a:t/>
            </a:r>
            <a:br>
              <a:rPr lang="es-MX" dirty="0" smtClean="0"/>
            </a:br>
            <a:r>
              <a:rPr lang="es-MX" sz="2200" dirty="0" smtClean="0"/>
              <a:t>Idea</a:t>
            </a:r>
            <a:r>
              <a:rPr lang="es-MX" sz="2000" dirty="0" smtClean="0"/>
              <a:t>l para negocios de auto cobro como,gasolineras,estacionamientos, Restaurantes, Instalaciones deportivas, Administración Publica de gobierno, estadios, parques de diversiones etc.</a:t>
            </a:r>
            <a:br>
              <a:rPr lang="es-MX" sz="2000" dirty="0" smtClean="0"/>
            </a:br>
            <a:r>
              <a:rPr lang="es-MX" sz="2000" dirty="0"/>
              <a:t/>
            </a:r>
            <a:br>
              <a:rPr lang="es-MX" sz="2000" dirty="0"/>
            </a:br>
            <a:r>
              <a:rPr lang="es-MX" sz="2000" dirty="0" smtClean="0"/>
              <a:t>Robusta, versátil y totalmente personalizable, contiene impresora, lectores QR y Barras, cuenta con pantalla táctil anti-vandálica LCD de 17”.</a:t>
            </a:r>
            <a:br>
              <a:rPr lang="es-MX" sz="2000" dirty="0" smtClean="0"/>
            </a:br>
            <a:r>
              <a:rPr lang="es-MX" sz="2000" dirty="0"/>
              <a:t/>
            </a:r>
            <a:br>
              <a:rPr lang="es-MX" sz="2000" dirty="0"/>
            </a:br>
            <a:r>
              <a:rPr lang="es-MX" sz="2000" dirty="0" smtClean="0"/>
              <a:t>Recibe pago con tarjeta y con efectivo.</a:t>
            </a:r>
            <a:br>
              <a:rPr lang="es-MX" sz="2000" dirty="0" smtClean="0"/>
            </a:br>
            <a:r>
              <a:rPr lang="es-MX" sz="2000" dirty="0" smtClean="0"/>
              <a:t>El proceso de pago en todo momento es guiado por lo que su manejo es sencillo y crea al cliente una experiencia de uso intuitivo y agradable. </a:t>
            </a:r>
            <a:br>
              <a:rPr lang="es-MX" sz="2000" dirty="0" smtClean="0"/>
            </a:br>
            <a:r>
              <a:rPr lang="es-MX" sz="2000" dirty="0" smtClean="0"/>
              <a:t>Completamente personalizable por fuera.</a:t>
            </a:r>
            <a:br>
              <a:rPr lang="es-MX" sz="2000" dirty="0" smtClean="0"/>
            </a:br>
            <a:r>
              <a:rPr lang="es-MX" sz="2000" dirty="0"/>
              <a:t/>
            </a:r>
            <a:br>
              <a:rPr lang="es-MX" sz="2000" dirty="0"/>
            </a:br>
            <a:r>
              <a:rPr lang="es-MX" sz="2000" dirty="0" smtClean="0"/>
              <a:t>Medidas:</a:t>
            </a:r>
            <a:br>
              <a:rPr lang="es-MX" sz="2000" dirty="0" smtClean="0"/>
            </a:br>
            <a:r>
              <a:rPr lang="es-MX" sz="2000" dirty="0" smtClean="0"/>
              <a:t>Frente          77 cm</a:t>
            </a:r>
            <a:br>
              <a:rPr lang="es-MX" sz="2000" dirty="0" smtClean="0"/>
            </a:br>
            <a:r>
              <a:rPr lang="es-MX" sz="2000" dirty="0" smtClean="0"/>
              <a:t>Alto           1.52 cm</a:t>
            </a:r>
            <a:br>
              <a:rPr lang="es-MX" sz="2000" dirty="0" smtClean="0"/>
            </a:br>
            <a:r>
              <a:rPr lang="es-MX" sz="2000" dirty="0" smtClean="0"/>
              <a:t>Fondo           64 cm</a:t>
            </a:r>
            <a:br>
              <a:rPr lang="es-MX" sz="2000" dirty="0" smtClean="0"/>
            </a:br>
            <a:r>
              <a:rPr lang="es-MX" sz="2000" dirty="0" smtClean="0"/>
              <a:t/>
            </a:r>
            <a:br>
              <a:rPr lang="es-MX" sz="2000" dirty="0" smtClean="0"/>
            </a:br>
            <a:r>
              <a:rPr lang="es-MX" sz="2200" dirty="0" smtClean="0"/>
              <a:t/>
            </a:r>
            <a:br>
              <a:rPr lang="es-MX" sz="2200" dirty="0" smtClean="0"/>
            </a:br>
            <a:r>
              <a:rPr lang="es-MX" sz="2200" dirty="0"/>
              <a:t/>
            </a:r>
            <a:br>
              <a:rPr lang="es-MX" sz="2200" dirty="0"/>
            </a:br>
            <a:r>
              <a:rPr lang="es-MX" sz="2200" dirty="0" smtClean="0"/>
              <a:t/>
            </a:r>
            <a:br>
              <a:rPr lang="es-MX" sz="2200" dirty="0" smtClean="0"/>
            </a:br>
            <a:r>
              <a:rPr lang="es-MX" sz="2200" dirty="0"/>
              <a:t/>
            </a:r>
            <a:br>
              <a:rPr lang="es-MX" sz="2200" dirty="0"/>
            </a:br>
            <a:r>
              <a:rPr lang="es-MX" sz="2200" dirty="0"/>
              <a:t/>
            </a:r>
            <a:br>
              <a:rPr lang="es-MX" sz="2200" dirty="0"/>
            </a:br>
            <a:endParaRPr lang="es-MX" sz="2200" dirty="0"/>
          </a:p>
        </p:txBody>
      </p:sp>
      <p:pic>
        <p:nvPicPr>
          <p:cNvPr id="5" name="Marcador de contenido 4"/>
          <p:cNvPicPr>
            <a:picLocks noGrp="1" noChangeAspect="1"/>
          </p:cNvPicPr>
          <p:nvPr>
            <p:ph sz="half" idx="1"/>
          </p:nvPr>
        </p:nvPicPr>
        <p:blipFill>
          <a:blip r:embed="rId5" cstate="print">
            <a:extLst>
              <a:ext uri="{BEBA8EAE-BF5A-486C-A8C5-ECC9F3942E4B}">
                <a14:imgProps xmlns:a14="http://schemas.microsoft.com/office/drawing/2010/main">
                  <a14:imgLayer r:embed="rId6">
                    <a14:imgEffect>
                      <a14:backgroundRemoval t="9968" b="99250" l="9665" r="92751">
                        <a14:foregroundMark x1="56320" y1="63451" x2="56320" y2="63451"/>
                        <a14:foregroundMark x1="50372" y1="50804" x2="50372" y2="50804"/>
                        <a14:backgroundMark x1="57993" y1="19400" x2="57993" y2="19400"/>
                        <a14:backgroundMark x1="13197" y1="22401" x2="13197" y2="22401"/>
                        <a14:backgroundMark x1="94981" y1="17578" x2="94981" y2="17578"/>
                      </a14:backgroundRemoval>
                    </a14:imgEffect>
                  </a14:imgLayer>
                </a14:imgProps>
              </a:ext>
              <a:ext uri="{28A0092B-C50C-407E-A947-70E740481C1C}">
                <a14:useLocalDpi xmlns:a14="http://schemas.microsoft.com/office/drawing/2010/main" val="0"/>
              </a:ext>
            </a:extLst>
          </a:blip>
          <a:stretch>
            <a:fillRect/>
          </a:stretch>
        </p:blipFill>
        <p:spPr>
          <a:xfrm>
            <a:off x="132272" y="-677335"/>
            <a:ext cx="4434375" cy="7349066"/>
          </a:xfrm>
        </p:spPr>
      </p:pic>
      <p:pic>
        <p:nvPicPr>
          <p:cNvPr id="6" name="Imagen 5"/>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5297523"/>
      </p:ext>
    </p:extLst>
  </p:cSld>
  <p:clrMapOvr>
    <a:masterClrMapping/>
  </p:clrMapOvr>
  <mc:AlternateContent xmlns:mc="http://schemas.openxmlformats.org/markup-compatibility/2006">
    <mc:Choice xmlns:p14="http://schemas.microsoft.com/office/powerpoint/2010/main" Requires="p14">
      <p:transition p14:dur="250" advTm="11097">
        <p:randomBar dir="vert"/>
        <p:sndAc>
          <p:stSnd>
            <p:snd r:embed="rId4" name="cashreg.wav"/>
          </p:stSnd>
        </p:sndAc>
      </p:transition>
    </mc:Choice>
    <mc:Fallback>
      <p:transition advTm="11097">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68401" y="203200"/>
            <a:ext cx="4199466" cy="6482292"/>
          </a:xfrm>
        </p:spPr>
        <p:txBody>
          <a:bodyPr>
            <a:normAutofit fontScale="90000"/>
          </a:bodyPr>
          <a:lstStyle/>
          <a:p>
            <a:r>
              <a:rPr lang="es-MX" dirty="0" smtClean="0"/>
              <a:t>MINI-KIOSK</a:t>
            </a:r>
            <a:br>
              <a:rPr lang="es-MX" dirty="0" smtClean="0"/>
            </a:br>
            <a:r>
              <a:rPr lang="es-MX" sz="2200" dirty="0" smtClean="0"/>
              <a:t>El modelo “TFT de recarga” es nuestro modelo mas compacto, pero con todas las funciones que cualquier otra maquina de cobro automático pueda tener, permite asociar cada transacción con cliente final registrado en su ERP.</a:t>
            </a:r>
            <a:br>
              <a:rPr lang="es-MX" sz="2200" dirty="0" smtClean="0"/>
            </a:br>
            <a:r>
              <a:rPr lang="es-MX" sz="2200" dirty="0" smtClean="0"/>
              <a:t/>
            </a:r>
            <a:br>
              <a:rPr lang="es-MX" sz="2200" dirty="0" smtClean="0"/>
            </a:br>
            <a:r>
              <a:rPr lang="es-MX" sz="2200" dirty="0" smtClean="0"/>
              <a:t>Toda la información estará registrada en la nube, garantizando así la seguridad de la misma. Es un sistema rápido, efectivo y totalmente personalizado, con pedestal.</a:t>
            </a:r>
            <a:br>
              <a:rPr lang="es-MX" sz="2200" dirty="0" smtClean="0"/>
            </a:br>
            <a:r>
              <a:rPr lang="es-MX" sz="2200" dirty="0"/>
              <a:t/>
            </a:r>
            <a:br>
              <a:rPr lang="es-MX" sz="2200" dirty="0"/>
            </a:br>
            <a:r>
              <a:rPr lang="es-MX" sz="2200" dirty="0" smtClean="0"/>
              <a:t>Medidas: </a:t>
            </a:r>
            <a:br>
              <a:rPr lang="es-MX" sz="2200" dirty="0" smtClean="0"/>
            </a:br>
            <a:r>
              <a:rPr lang="es-MX" sz="2200" dirty="0" smtClean="0"/>
              <a:t>Frente   310 MM</a:t>
            </a:r>
            <a:br>
              <a:rPr lang="es-MX" sz="2200" dirty="0" smtClean="0"/>
            </a:br>
            <a:r>
              <a:rPr lang="es-MX" sz="2200" dirty="0" smtClean="0"/>
              <a:t>Alto       550 MM</a:t>
            </a:r>
            <a:br>
              <a:rPr lang="es-MX" sz="2200" dirty="0" smtClean="0"/>
            </a:br>
            <a:r>
              <a:rPr lang="es-MX" sz="2200" dirty="0" smtClean="0"/>
              <a:t>Fondo    240 MM </a:t>
            </a:r>
            <a:br>
              <a:rPr lang="es-MX" sz="2200" dirty="0" smtClean="0"/>
            </a:br>
            <a:r>
              <a:rPr lang="es-MX" sz="2200" dirty="0" smtClean="0"/>
              <a:t> </a:t>
            </a:r>
            <a:endParaRPr lang="es-MX" dirty="0"/>
          </a:p>
        </p:txBody>
      </p:sp>
      <p:pic>
        <p:nvPicPr>
          <p:cNvPr id="5" name="Marcador de contenido 4"/>
          <p:cNvPicPr>
            <a:picLocks noGrp="1" noChangeAspect="1"/>
          </p:cNvPicPr>
          <p:nvPr>
            <p:ph sz="half" idx="1"/>
          </p:nvPr>
        </p:nvPicPr>
        <p:blipFill>
          <a:blip r:embed="rId5" cstate="print">
            <a:extLst>
              <a:ext uri="{BEBA8EAE-BF5A-486C-A8C5-ECC9F3942E4B}">
                <a14:imgProps xmlns:a14="http://schemas.microsoft.com/office/drawing/2010/main">
                  <a14:imgLayer r:embed="rId6">
                    <a14:imgEffect>
                      <a14:backgroundRemoval t="9968" b="96999" l="9868" r="89967">
                        <a14:foregroundMark x1="32895" y1="63880" x2="32895" y2="63880"/>
                        <a14:foregroundMark x1="52632" y1="33333" x2="52632" y2="33333"/>
                        <a14:foregroundMark x1="44079" y1="38585" x2="44079" y2="38585"/>
                      </a14:backgroundRemoval>
                    </a14:imgEffect>
                  </a14:imgLayer>
                </a14:imgProps>
              </a:ext>
              <a:ext uri="{28A0092B-C50C-407E-A947-70E740481C1C}">
                <a14:useLocalDpi xmlns:a14="http://schemas.microsoft.com/office/drawing/2010/main" val="0"/>
              </a:ext>
            </a:extLst>
          </a:blip>
          <a:stretch>
            <a:fillRect/>
          </a:stretch>
        </p:blipFill>
        <p:spPr>
          <a:xfrm>
            <a:off x="4451754" y="-1362000"/>
            <a:ext cx="5521979" cy="8047492"/>
          </a:xfrm>
        </p:spPr>
      </p:pic>
      <p:pic>
        <p:nvPicPr>
          <p:cNvPr id="6" name="Imagen 5"/>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22126611"/>
      </p:ext>
    </p:extLst>
  </p:cSld>
  <p:clrMapOvr>
    <a:masterClrMapping/>
  </p:clrMapOvr>
  <mc:AlternateContent xmlns:mc="http://schemas.openxmlformats.org/markup-compatibility/2006">
    <mc:Choice xmlns:p14="http://schemas.microsoft.com/office/powerpoint/2010/main" Requires="p14">
      <p:transition p14:dur="250" advTm="9760">
        <p:randomBar dir="vert"/>
        <p:sndAc>
          <p:stSnd>
            <p:snd r:embed="rId4" name="cashreg.wav"/>
          </p:stSnd>
        </p:sndAc>
      </p:transition>
    </mc:Choice>
    <mc:Fallback>
      <p:transition advTm="9760">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69476" y="151986"/>
            <a:ext cx="4500401" cy="6501368"/>
          </a:xfrm>
        </p:spPr>
        <p:txBody>
          <a:bodyPr>
            <a:normAutofit fontScale="90000"/>
          </a:bodyPr>
          <a:lstStyle/>
          <a:p>
            <a:r>
              <a:rPr lang="es-MX" dirty="0"/>
              <a:t> </a:t>
            </a:r>
            <a:r>
              <a:rPr lang="es-MX" dirty="0" smtClean="0"/>
              <a:t>TICKETING 5RC</a:t>
            </a:r>
            <a:br>
              <a:rPr lang="es-MX" dirty="0" smtClean="0"/>
            </a:br>
            <a:r>
              <a:rPr lang="es-MX" dirty="0" smtClean="0"/>
              <a:t/>
            </a:r>
            <a:br>
              <a:rPr lang="es-MX" dirty="0" smtClean="0"/>
            </a:br>
            <a:r>
              <a:rPr lang="es-MX" sz="2200" dirty="0" smtClean="0"/>
              <a:t>Una de las maquinas de cobro con botonera mas robusta del mercado. Es la maquina expendedora de tickets mas clásica de nuestra gama profesional, funcional adaptable y segura para el autoservicio.</a:t>
            </a:r>
            <a:br>
              <a:rPr lang="es-MX" sz="2200" dirty="0" smtClean="0"/>
            </a:br>
            <a:r>
              <a:rPr lang="es-MX" sz="2200" dirty="0" smtClean="0"/>
              <a:t>Las aplicaciones que se le pueden dar son muy diversas como:</a:t>
            </a:r>
            <a:br>
              <a:rPr lang="es-MX" sz="2200" dirty="0" smtClean="0"/>
            </a:br>
            <a:r>
              <a:rPr lang="es-MX" sz="2200" dirty="0" smtClean="0"/>
              <a:t>centros deportivos, controles de acceso, venta de boletos en central de autobuses, vinaterías, heladerías restaurantes, </a:t>
            </a:r>
            <a:r>
              <a:rPr lang="es-MX" sz="2200" dirty="0" err="1" smtClean="0"/>
              <a:t>cervecerias</a:t>
            </a:r>
            <a:r>
              <a:rPr lang="es-MX" sz="2200" dirty="0" smtClean="0"/>
              <a:t>, etc.  </a:t>
            </a:r>
            <a:br>
              <a:rPr lang="es-MX" sz="2200" dirty="0" smtClean="0"/>
            </a:br>
            <a:r>
              <a:rPr lang="es-MX" sz="2200" dirty="0"/>
              <a:t/>
            </a:r>
            <a:br>
              <a:rPr lang="es-MX" sz="2200" dirty="0"/>
            </a:br>
            <a:r>
              <a:rPr lang="es-MX" sz="2200" dirty="0" smtClean="0"/>
              <a:t>Medidas:</a:t>
            </a:r>
            <a:br>
              <a:rPr lang="es-MX" sz="2200" dirty="0" smtClean="0"/>
            </a:br>
            <a:r>
              <a:rPr lang="es-MX" sz="2200" dirty="0" smtClean="0"/>
              <a:t>Frente      78 cm</a:t>
            </a:r>
            <a:br>
              <a:rPr lang="es-MX" sz="2200" dirty="0" smtClean="0"/>
            </a:br>
            <a:r>
              <a:rPr lang="es-MX" sz="2200" dirty="0" smtClean="0"/>
              <a:t>Alto       1.76 cm</a:t>
            </a:r>
            <a:br>
              <a:rPr lang="es-MX" sz="2200" dirty="0" smtClean="0"/>
            </a:br>
            <a:r>
              <a:rPr lang="es-MX" sz="2200" dirty="0" smtClean="0"/>
              <a:t>Fondo       42 cm</a:t>
            </a:r>
            <a:br>
              <a:rPr lang="es-MX" sz="2200" dirty="0" smtClean="0"/>
            </a:br>
            <a:endParaRPr lang="es-MX" sz="2200" dirty="0"/>
          </a:p>
        </p:txBody>
      </p:sp>
      <p:pic>
        <p:nvPicPr>
          <p:cNvPr id="7" name="Marcador de contenido 6"/>
          <p:cNvPicPr>
            <a:picLocks noGrp="1" noChangeAspect="1"/>
          </p:cNvPicPr>
          <p:nvPr>
            <p:ph sz="half" idx="1"/>
          </p:nvPr>
        </p:nvPicPr>
        <p:blipFill>
          <a:blip r:embed="rId5" cstate="print">
            <a:extLst>
              <a:ext uri="{BEBA8EAE-BF5A-486C-A8C5-ECC9F3942E4B}">
                <a14:imgProps xmlns:a14="http://schemas.microsoft.com/office/drawing/2010/main">
                  <a14:imgLayer r:embed="rId6">
                    <a14:imgEffect>
                      <a14:backgroundRemoval t="3215" b="99250" l="9647" r="89796">
                        <a14:foregroundMark x1="71800" y1="30761" x2="71800" y2="30761"/>
                        <a14:foregroundMark x1="44527" y1="22830" x2="44527" y2="22830"/>
                        <a14:foregroundMark x1="53618" y1="22401" x2="53618" y2="22401"/>
                        <a14:foregroundMark x1="37848" y1="22401" x2="37848" y2="22401"/>
                        <a14:foregroundMark x1="71800" y1="51233" x2="71800" y2="51233"/>
                        <a14:foregroundMark x1="61224" y1="51661" x2="61224" y2="51661"/>
                        <a14:foregroundMark x1="49907" y1="51661" x2="49907" y2="51661"/>
                        <a14:foregroundMark x1="40074" y1="52090" x2="40074" y2="52090"/>
                        <a14:foregroundMark x1="35622" y1="51233" x2="35622" y2="51233"/>
                        <a14:foregroundMark x1="43785" y1="82208" x2="43785" y2="82208"/>
                        <a14:foregroundMark x1="56772" y1="65595" x2="56772" y2="65595"/>
                        <a14:foregroundMark x1="51391" y1="70418" x2="51391" y2="70418"/>
                        <a14:foregroundMark x1="42301" y1="67846" x2="42301" y2="67846"/>
                        <a14:foregroundMark x1="56772" y1="81779" x2="56772" y2="81779"/>
                        <a14:foregroundMark x1="55288" y1="94855" x2="55288" y2="94855"/>
                        <a14:foregroundMark x1="40816" y1="93998" x2="40816" y2="93998"/>
                        <a14:foregroundMark x1="68831" y1="92712" x2="68831" y2="92712"/>
                        <a14:foregroundMark x1="28757" y1="93569" x2="28757" y2="93569"/>
                        <a14:backgroundMark x1="78664" y1="11040" x2="78664" y2="11040"/>
                      </a14:backgroundRemoval>
                    </a14:imgEffect>
                  </a14:imgLayer>
                </a14:imgProps>
              </a:ext>
              <a:ext uri="{28A0092B-C50C-407E-A947-70E740481C1C}">
                <a14:useLocalDpi xmlns:a14="http://schemas.microsoft.com/office/drawing/2010/main" val="0"/>
              </a:ext>
            </a:extLst>
          </a:blip>
          <a:stretch>
            <a:fillRect/>
          </a:stretch>
        </p:blipFill>
        <p:spPr>
          <a:xfrm>
            <a:off x="440265" y="-1055256"/>
            <a:ext cx="4656668" cy="7913256"/>
          </a:xfrm>
        </p:spPr>
      </p:pic>
      <p:pic>
        <p:nvPicPr>
          <p:cNvPr id="8" name="Imagen 7"/>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07111884"/>
      </p:ext>
    </p:extLst>
  </p:cSld>
  <p:clrMapOvr>
    <a:masterClrMapping/>
  </p:clrMapOvr>
  <mc:AlternateContent xmlns:mc="http://schemas.openxmlformats.org/markup-compatibility/2006">
    <mc:Choice xmlns:p14="http://schemas.microsoft.com/office/powerpoint/2010/main" Requires="p14">
      <p:transition p14:dur="250" advTm="8932">
        <p:randomBar dir="vert"/>
        <p:sndAc>
          <p:stSnd>
            <p:snd r:embed="rId4" name="cashreg.wav"/>
          </p:stSnd>
        </p:sndAc>
      </p:transition>
    </mc:Choice>
    <mc:Fallback>
      <p:transition advTm="8932">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86933" y="151987"/>
            <a:ext cx="4741334" cy="6536680"/>
          </a:xfrm>
        </p:spPr>
        <p:txBody>
          <a:bodyPr>
            <a:normAutofit fontScale="90000"/>
          </a:bodyPr>
          <a:lstStyle/>
          <a:p>
            <a:r>
              <a:rPr lang="es-MX" dirty="0" smtClean="0"/>
              <a:t>TICKETING MINI RC</a:t>
            </a:r>
            <a:br>
              <a:rPr lang="es-MX" dirty="0" smtClean="0"/>
            </a:br>
            <a:r>
              <a:rPr lang="es-MX" dirty="0"/>
              <a:t/>
            </a:r>
            <a:br>
              <a:rPr lang="es-MX" dirty="0"/>
            </a:br>
            <a:r>
              <a:rPr lang="es-MX" sz="2000" dirty="0" smtClean="0"/>
              <a:t>Reduce colas, maximiza el servicio al cliente y descubres sus preferencias con opción de un teclado de hasta 10 productos.</a:t>
            </a:r>
            <a:br>
              <a:rPr lang="es-MX" sz="2000" dirty="0" smtClean="0"/>
            </a:br>
            <a:r>
              <a:rPr lang="es-MX" sz="2000" dirty="0" smtClean="0"/>
              <a:t>Admite 7 tipos de billete y dispensa 4 tipos de moneda, realiza contabilidad de control diario y periódica(X,Z1 Y Z2).</a:t>
            </a:r>
            <a:br>
              <a:rPr lang="es-MX" sz="2000" dirty="0" smtClean="0"/>
            </a:br>
            <a:r>
              <a:rPr lang="es-MX" sz="2000" dirty="0" smtClean="0"/>
              <a:t>Puede leer tarjeta RFID o chip, emite tickets con código de barras y muchas posibilidades mas .</a:t>
            </a:r>
            <a:br>
              <a:rPr lang="es-MX" sz="2000" dirty="0" smtClean="0"/>
            </a:br>
            <a:r>
              <a:rPr lang="es-MX" sz="2000" dirty="0" smtClean="0"/>
              <a:t>Se puede colocar sobre un pedestal o bien sobre el muro para ahorrar espacios, e integrar el autoservicio en cualquier localización. </a:t>
            </a:r>
            <a:br>
              <a:rPr lang="es-MX" sz="2000" dirty="0" smtClean="0"/>
            </a:br>
            <a:r>
              <a:rPr lang="es-MX" sz="2000" dirty="0"/>
              <a:t/>
            </a:r>
            <a:br>
              <a:rPr lang="es-MX" sz="2000" dirty="0"/>
            </a:br>
            <a:r>
              <a:rPr lang="es-MX" sz="2000" dirty="0" smtClean="0"/>
              <a:t>Medidas:</a:t>
            </a:r>
            <a:br>
              <a:rPr lang="es-MX" sz="2000" dirty="0" smtClean="0"/>
            </a:br>
            <a:r>
              <a:rPr lang="es-MX" sz="2000" dirty="0" smtClean="0"/>
              <a:t/>
            </a:r>
            <a:br>
              <a:rPr lang="es-MX" sz="2000" dirty="0" smtClean="0"/>
            </a:br>
            <a:r>
              <a:rPr lang="es-MX" sz="2000" dirty="0" smtClean="0"/>
              <a:t>Frente       50 cm</a:t>
            </a:r>
            <a:br>
              <a:rPr lang="es-MX" sz="2000" dirty="0" smtClean="0"/>
            </a:br>
            <a:r>
              <a:rPr lang="es-MX" sz="2000" dirty="0" smtClean="0"/>
              <a:t>Alto           90 cm</a:t>
            </a:r>
            <a:br>
              <a:rPr lang="es-MX" sz="2000" dirty="0" smtClean="0"/>
            </a:br>
            <a:r>
              <a:rPr lang="es-MX" sz="2000" dirty="0" smtClean="0"/>
              <a:t>Pedestal     81.5 cm</a:t>
            </a:r>
            <a:br>
              <a:rPr lang="es-MX" sz="2000" dirty="0" smtClean="0"/>
            </a:br>
            <a:r>
              <a:rPr lang="es-MX" sz="2000" dirty="0" smtClean="0"/>
              <a:t>Fondo        35 cm</a:t>
            </a:r>
            <a:r>
              <a:rPr lang="es-MX" sz="2200" dirty="0" smtClean="0"/>
              <a:t/>
            </a:r>
            <a:br>
              <a:rPr lang="es-MX" sz="2200" dirty="0" smtClean="0"/>
            </a:br>
            <a:r>
              <a:rPr lang="es-MX" sz="2200" dirty="0" smtClean="0"/>
              <a:t/>
            </a:r>
            <a:br>
              <a:rPr lang="es-MX" sz="2200" dirty="0" smtClean="0"/>
            </a:br>
            <a:endParaRPr lang="es-MX" dirty="0"/>
          </a:p>
        </p:txBody>
      </p:sp>
      <p:pic>
        <p:nvPicPr>
          <p:cNvPr id="6" name="Marcador de contenido 5"/>
          <p:cNvPicPr>
            <a:picLocks noGrp="1" noChangeAspect="1"/>
          </p:cNvPicPr>
          <p:nvPr>
            <p:ph sz="half" idx="1"/>
          </p:nvPr>
        </p:nvPicPr>
        <p:blipFill rotWithShape="1">
          <a:blip r:embed="rId5" cstate="print">
            <a:extLst>
              <a:ext uri="{BEBA8EAE-BF5A-486C-A8C5-ECC9F3942E4B}">
                <a14:imgProps xmlns:a14="http://schemas.microsoft.com/office/drawing/2010/main">
                  <a14:imgLayer r:embed="rId6">
                    <a14:imgEffect>
                      <a14:backgroundRemoval t="9968" b="99357" l="10000" r="90000">
                        <a14:foregroundMark x1="61964" y1="27867" x2="61964" y2="27867"/>
                        <a14:foregroundMark x1="42679" y1="52947" x2="42679" y2="52947"/>
                        <a14:foregroundMark x1="61964" y1="52947" x2="61964" y2="52947"/>
                        <a14:foregroundMark x1="50714" y1="73741" x2="50714" y2="73741"/>
                        <a14:foregroundMark x1="50714" y1="58307" x2="50714" y2="58307"/>
                        <a14:foregroundMark x1="61964" y1="93676" x2="61964" y2="93676"/>
                        <a14:foregroundMark x1="48036" y1="92390" x2="48036" y2="92390"/>
                        <a14:foregroundMark x1="41250" y1="92069" x2="41250" y2="92069"/>
                        <a14:foregroundMark x1="71429" y1="29368" x2="71429" y2="29368"/>
                        <a14:foregroundMark x1="70714" y1="41586" x2="70714" y2="41586"/>
                        <a14:foregroundMark x1="71429" y1="46838" x2="71429" y2="46838"/>
                        <a14:foregroundMark x1="71071" y1="33976" x2="71071" y2="33976"/>
                        <a14:foregroundMark x1="71964" y1="36977" x2="71964" y2="36977"/>
                        <a14:foregroundMark x1="71429" y1="43623" x2="71429" y2="43623"/>
                        <a14:foregroundMark x1="71071" y1="31940" x2="71071" y2="31940"/>
                        <a14:foregroundMark x1="71071" y1="39657" x2="71071" y2="39657"/>
                        <a14:backgroundMark x1="22857" y1="27546" x2="22857" y2="27546"/>
                      </a14:backgroundRemoval>
                    </a14:imgEffect>
                  </a14:imgLayer>
                </a14:imgProps>
              </a:ext>
              <a:ext uri="{28A0092B-C50C-407E-A947-70E740481C1C}">
                <a14:useLocalDpi xmlns:a14="http://schemas.microsoft.com/office/drawing/2010/main" val="0"/>
              </a:ext>
            </a:extLst>
          </a:blip>
          <a:srcRect t="14533" r="29373" b="3994"/>
          <a:stretch/>
        </p:blipFill>
        <p:spPr>
          <a:xfrm>
            <a:off x="4873605" y="151986"/>
            <a:ext cx="3468603" cy="6536681"/>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n 4"/>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3754257"/>
      </p:ext>
    </p:extLst>
  </p:cSld>
  <p:clrMapOvr>
    <a:masterClrMapping/>
  </p:clrMapOvr>
  <mc:AlternateContent xmlns:mc="http://schemas.openxmlformats.org/markup-compatibility/2006">
    <mc:Choice xmlns:p14="http://schemas.microsoft.com/office/powerpoint/2010/main" Requires="p14">
      <p:transition p14:dur="250" advTm="10588">
        <p:randomBar dir="vert"/>
        <p:sndAc>
          <p:stSnd>
            <p:snd r:embed="rId4" name="cashreg.wav"/>
          </p:stSnd>
        </p:sndAc>
      </p:transition>
    </mc:Choice>
    <mc:Fallback>
      <p:transition advTm="10588">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86667" y="185852"/>
            <a:ext cx="6214533" cy="6367348"/>
          </a:xfrm>
        </p:spPr>
        <p:txBody>
          <a:bodyPr>
            <a:normAutofit fontScale="90000"/>
          </a:bodyPr>
          <a:lstStyle/>
          <a:p>
            <a:r>
              <a:rPr lang="es-MX" sz="2400" dirty="0" smtClean="0"/>
              <a:t>TICKETING</a:t>
            </a:r>
            <a:r>
              <a:rPr lang="es-MX" dirty="0" smtClean="0"/>
              <a:t> </a:t>
            </a:r>
            <a:r>
              <a:rPr lang="es-MX" sz="2400" dirty="0" smtClean="0"/>
              <a:t>MINI RC CON PANTALLA TACTIL</a:t>
            </a:r>
            <a:br>
              <a:rPr lang="es-MX" sz="2400" dirty="0" smtClean="0"/>
            </a:br>
            <a:r>
              <a:rPr lang="es-MX" sz="2400" dirty="0" smtClean="0"/>
              <a:t/>
            </a:r>
            <a:br>
              <a:rPr lang="es-MX" sz="2400" dirty="0" smtClean="0"/>
            </a:br>
            <a:r>
              <a:rPr lang="es-MX" sz="2400" dirty="0" smtClean="0"/>
              <a:t>Sencillez </a:t>
            </a:r>
            <a:r>
              <a:rPr lang="es-MX" sz="2200" dirty="0" smtClean="0"/>
              <a:t>y facilidad de uso sin complicaciones.</a:t>
            </a:r>
            <a:br>
              <a:rPr lang="es-MX" sz="2200" dirty="0" smtClean="0"/>
            </a:br>
            <a:r>
              <a:rPr lang="es-MX" sz="2200" dirty="0" smtClean="0"/>
              <a:t>Es una maquina de cobro automático con la posibilidad de trabajar sola o conectada a un PC, cubriendo en todo momento la necesidad del cliente. Cuenta con un monitor de 10.2”, admite hasta 7 topos de billetes y dispensa 4 tipos de monedas.</a:t>
            </a:r>
            <a:br>
              <a:rPr lang="es-MX" sz="2200" dirty="0" smtClean="0"/>
            </a:br>
            <a:r>
              <a:rPr lang="es-MX" sz="2200" dirty="0" smtClean="0"/>
              <a:t>Realiza contabilidad de control diario y periódico (X,Z1 Y Z2) Puede leer tarjeta RFID o chip, emitir tickets con código de barras y muchas opciones mas.</a:t>
            </a:r>
            <a:br>
              <a:rPr lang="es-MX" sz="2200" dirty="0" smtClean="0"/>
            </a:br>
            <a:r>
              <a:rPr lang="es-MX" sz="2200" dirty="0" smtClean="0"/>
              <a:t>Su manejo es sencillo e intuitivo. </a:t>
            </a:r>
            <a:br>
              <a:rPr lang="es-MX" sz="2200" dirty="0" smtClean="0"/>
            </a:br>
            <a:r>
              <a:rPr lang="es-MX" sz="2200" dirty="0"/>
              <a:t/>
            </a:r>
            <a:br>
              <a:rPr lang="es-MX" sz="2200" dirty="0"/>
            </a:br>
            <a:r>
              <a:rPr lang="es-MX" sz="2200" dirty="0" smtClean="0"/>
              <a:t>medidas:</a:t>
            </a:r>
            <a:br>
              <a:rPr lang="es-MX" sz="2200" dirty="0" smtClean="0"/>
            </a:br>
            <a:r>
              <a:rPr lang="es-MX" sz="2200" dirty="0" smtClean="0"/>
              <a:t>Frente      50 cm</a:t>
            </a:r>
            <a:br>
              <a:rPr lang="es-MX" sz="2200" dirty="0" smtClean="0"/>
            </a:br>
            <a:r>
              <a:rPr lang="es-MX" sz="2200" dirty="0" smtClean="0"/>
              <a:t>Alto          90 cm</a:t>
            </a:r>
            <a:br>
              <a:rPr lang="es-MX" sz="2200" dirty="0" smtClean="0"/>
            </a:br>
            <a:r>
              <a:rPr lang="es-MX" sz="2200" dirty="0" smtClean="0"/>
              <a:t>Pedestal    81.5 cm</a:t>
            </a:r>
            <a:br>
              <a:rPr lang="es-MX" sz="2200" dirty="0" smtClean="0"/>
            </a:br>
            <a:r>
              <a:rPr lang="es-MX" sz="2200" dirty="0" smtClean="0"/>
              <a:t>Fondo       35 cm</a:t>
            </a:r>
            <a:endParaRPr lang="es-MX" sz="2200" dirty="0"/>
          </a:p>
        </p:txBody>
      </p:sp>
      <p:pic>
        <p:nvPicPr>
          <p:cNvPr id="12" name="Marcador de contenido 11"/>
          <p:cNvPicPr>
            <a:picLocks noGrp="1" noChangeAspect="1"/>
          </p:cNvPicPr>
          <p:nvPr>
            <p:ph sz="half" idx="1"/>
          </p:nvPr>
        </p:nvPicPr>
        <p:blipFill>
          <a:blip r:embed="rId5" cstate="print">
            <a:extLst>
              <a:ext uri="{BEBA8EAE-BF5A-486C-A8C5-ECC9F3942E4B}">
                <a14:imgProps xmlns:a14="http://schemas.microsoft.com/office/drawing/2010/main">
                  <a14:imgLayer r:embed="rId6">
                    <a14:imgEffect>
                      <a14:backgroundRemoval t="9957" b="99251" l="9867" r="89943">
                        <a14:backgroundMark x1="27894" y1="71734" x2="27894" y2="71734"/>
                      </a14:backgroundRemoval>
                    </a14:imgEffect>
                  </a14:imgLayer>
                </a14:imgProps>
              </a:ext>
              <a:ext uri="{28A0092B-C50C-407E-A947-70E740481C1C}">
                <a14:useLocalDpi xmlns:a14="http://schemas.microsoft.com/office/drawing/2010/main" val="0"/>
              </a:ext>
            </a:extLst>
          </a:blip>
          <a:stretch>
            <a:fillRect/>
          </a:stretch>
        </p:blipFill>
        <p:spPr>
          <a:xfrm>
            <a:off x="0" y="-1202856"/>
            <a:ext cx="4624883" cy="8196323"/>
          </a:xfrm>
        </p:spPr>
      </p:pic>
      <p:pic>
        <p:nvPicPr>
          <p:cNvPr id="13" name="Imagen 12"/>
          <p:cNvPicPr>
            <a:picLocks noChangeAspect="1"/>
          </p:cNvPicPr>
          <p:nvPr/>
        </p:nvPicPr>
        <p:blipFill rotWithShape="1">
          <a:blip r:embed="rId7">
            <a:extLst>
              <a:ext uri="{BEBA8EAE-BF5A-486C-A8C5-ECC9F3942E4B}">
                <a14:imgProps xmlns:a14="http://schemas.microsoft.com/office/drawing/2010/main">
                  <a14:imgLayer r:embed="rId8">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7840816"/>
      </p:ext>
    </p:extLst>
  </p:cSld>
  <p:clrMapOvr>
    <a:masterClrMapping/>
  </p:clrMapOvr>
  <mc:AlternateContent xmlns:mc="http://schemas.openxmlformats.org/markup-compatibility/2006">
    <mc:Choice xmlns:p14="http://schemas.microsoft.com/office/powerpoint/2010/main" Requires="p14">
      <p:transition p14:dur="250" advTm="10658">
        <p:randomBar dir="vert"/>
        <p:sndAc>
          <p:stSnd>
            <p:snd r:embed="rId4" name="cashreg.wav"/>
          </p:stSnd>
        </p:sndAc>
      </p:transition>
    </mc:Choice>
    <mc:Fallback>
      <p:transition advTm="10658">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77334" y="135467"/>
            <a:ext cx="8596668" cy="846667"/>
          </a:xfrm>
        </p:spPr>
        <p:txBody>
          <a:bodyPr>
            <a:normAutofit fontScale="90000"/>
          </a:bodyPr>
          <a:lstStyle/>
          <a:p>
            <a:r>
              <a:rPr lang="es-MX" sz="6000" dirty="0" smtClean="0"/>
              <a:t> </a:t>
            </a:r>
            <a:endParaRPr lang="es-MX" sz="6000" dirty="0"/>
          </a:p>
        </p:txBody>
      </p:sp>
      <p:sp>
        <p:nvSpPr>
          <p:cNvPr id="6" name="Marcador de contenido 5"/>
          <p:cNvSpPr>
            <a:spLocks noGrp="1"/>
          </p:cNvSpPr>
          <p:nvPr>
            <p:ph sz="half" idx="1"/>
          </p:nvPr>
        </p:nvSpPr>
        <p:spPr>
          <a:xfrm>
            <a:off x="1069996" y="998653"/>
            <a:ext cx="8598938" cy="5791201"/>
          </a:xfrm>
        </p:spPr>
        <p:txBody>
          <a:bodyPr>
            <a:normAutofit fontScale="92500" lnSpcReduction="20000"/>
          </a:bodyPr>
          <a:lstStyle/>
          <a:p>
            <a:pPr marL="0" indent="0">
              <a:buNone/>
            </a:pPr>
            <a:r>
              <a:rPr lang="es-MX" dirty="0" smtClean="0"/>
              <a:t>DATOS IMPORTANTES:</a:t>
            </a:r>
          </a:p>
          <a:p>
            <a:r>
              <a:rPr lang="es-MX" dirty="0" smtClean="0"/>
              <a:t>TODAS NUESTRAS MAQUINAS PUEDEN SER CONFIGURABLES, PERSONALIZADAS DESDE EL SISTEMA OPERATIVO HASTA EL DISEÑO EXTERIOR A NECESIDAD DEL CLIENTE.</a:t>
            </a:r>
          </a:p>
          <a:p>
            <a:r>
              <a:rPr lang="es-MX" dirty="0" smtClean="0"/>
              <a:t>CONTAMOS CON UN SISTEMA DE MONITOREO VIA REMOTA CON EL CUAL PUEDEN ESTAR SUPERVISADOS LOS MOVIMIENTO EN TIEMPO REAL DESDE CUALQUIER LUGAR DEL PLANETA DONDE TENGA UNA RED WI-FI.</a:t>
            </a:r>
          </a:p>
          <a:p>
            <a:r>
              <a:rPr lang="es-MX" dirty="0" smtClean="0"/>
              <a:t>RESOLVEMOS TODAS TUS DUDAS Y TE DAMOS LA MEJOR OPCION PARA LA ADQUISICION POR MEDIO DE ARRENDAMIENTO PURO.</a:t>
            </a:r>
          </a:p>
          <a:p>
            <a:r>
              <a:rPr lang="es-MX" dirty="0" smtClean="0"/>
              <a:t>ATENCION PERSONALIZADA.</a:t>
            </a:r>
          </a:p>
          <a:p>
            <a:r>
              <a:rPr lang="es-MX" dirty="0" smtClean="0"/>
              <a:t>EL MEJOR  SOPORTE Y  MANTENIMIENTO POSTVENTA.</a:t>
            </a:r>
          </a:p>
          <a:p>
            <a:pPr marL="0" indent="0">
              <a:buNone/>
            </a:pPr>
            <a:endParaRPr lang="es-MX" dirty="0" smtClean="0"/>
          </a:p>
          <a:p>
            <a:pPr marL="0" indent="0">
              <a:buNone/>
            </a:pPr>
            <a:r>
              <a:rPr lang="es-MX" sz="2900" dirty="0" smtClean="0"/>
              <a:t>CEL: 33-23-30-88-49.</a:t>
            </a:r>
          </a:p>
          <a:p>
            <a:pPr marL="0" indent="0">
              <a:buNone/>
            </a:pPr>
            <a:r>
              <a:rPr lang="es-MX" sz="2900" dirty="0" smtClean="0"/>
              <a:t>E-MAIL: </a:t>
            </a:r>
            <a:r>
              <a:rPr lang="es-MX" sz="2900" dirty="0" smtClean="0">
                <a:hlinkClick r:id="rId5"/>
              </a:rPr>
              <a:t>siteco.mexico@gmail.com</a:t>
            </a:r>
            <a:r>
              <a:rPr lang="es-MX" sz="2900" dirty="0" smtClean="0"/>
              <a:t> </a:t>
            </a:r>
          </a:p>
          <a:p>
            <a:pPr marL="0" indent="0">
              <a:buNone/>
            </a:pPr>
            <a:r>
              <a:rPr lang="es-MX" sz="2900" dirty="0" smtClean="0"/>
              <a:t>Oficinas corporativas:</a:t>
            </a:r>
          </a:p>
          <a:p>
            <a:pPr marL="0" indent="0">
              <a:buNone/>
            </a:pPr>
            <a:r>
              <a:rPr lang="es-MX" sz="2900" dirty="0" smtClean="0"/>
              <a:t>Becolarra,2-Pab 25 01010 Vitoria Gasteiz ,España.</a:t>
            </a:r>
          </a:p>
          <a:p>
            <a:pPr marL="0" indent="0">
              <a:buNone/>
            </a:pPr>
            <a:r>
              <a:rPr lang="es-MX" sz="2900" dirty="0" smtClean="0"/>
              <a:t>“PROXIMAMENTE EN JALISCO MEXICO.”</a:t>
            </a:r>
          </a:p>
          <a:p>
            <a:pPr marL="0" indent="0">
              <a:buNone/>
            </a:pPr>
            <a:endParaRPr lang="es-MX" sz="2900" dirty="0" smtClean="0"/>
          </a:p>
          <a:p>
            <a:pPr marL="0" indent="0">
              <a:buNone/>
            </a:pPr>
            <a:endParaRPr lang="es-MX" dirty="0"/>
          </a:p>
          <a:p>
            <a:pPr marL="0" indent="0">
              <a:buNone/>
            </a:pPr>
            <a:endParaRPr lang="es-MX" dirty="0" smtClean="0"/>
          </a:p>
        </p:txBody>
      </p:sp>
      <p:pic>
        <p:nvPicPr>
          <p:cNvPr id="7" name="Imagen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501" l="0" r="26074">
                        <a14:foregroundMark x1="18990" y1="28928" x2="18990" y2="28928"/>
                        <a14:foregroundMark x1="17332" y1="7980" x2="17332" y2="7980"/>
                        <a14:backgroundMark x1="56820" y1="30175" x2="56820" y2="30175"/>
                        <a14:backgroundMark x1="68500" y1="44888" x2="68500" y2="44888"/>
                      </a14:backgroundRemoval>
                    </a14:imgEffect>
                  </a14:imgLayer>
                </a14:imgProps>
              </a:ext>
            </a:extLst>
          </a:blip>
          <a:srcRect l="1" r="74660"/>
          <a:stretch/>
        </p:blipFill>
        <p:spPr>
          <a:xfrm>
            <a:off x="284672" y="151986"/>
            <a:ext cx="785323" cy="91522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25969775"/>
      </p:ext>
    </p:extLst>
  </p:cSld>
  <p:clrMapOvr>
    <a:masterClrMapping/>
  </p:clrMapOvr>
  <mc:AlternateContent xmlns:mc="http://schemas.openxmlformats.org/markup-compatibility/2006">
    <mc:Choice xmlns:p14="http://schemas.microsoft.com/office/powerpoint/2010/main" Requires="p14">
      <p:transition p14:dur="250" advTm="9859">
        <p:randomBar dir="vert"/>
        <p:sndAc>
          <p:stSnd>
            <p:snd r:embed="rId4" name="cashreg.wav"/>
          </p:stSnd>
        </p:sndAc>
      </p:transition>
    </mc:Choice>
    <mc:Fallback>
      <p:transition advTm="9859">
        <p:randomBar dir="vert"/>
        <p:sndAc>
          <p:stSnd>
            <p:snd r:embed="rId4"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Office Theme</Template>
  <TotalTime>3495</TotalTime>
  <Words>152</Words>
  <Application>Microsoft Office PowerPoint</Application>
  <PresentationFormat>Panorámica</PresentationFormat>
  <Paragraphs>37</Paragraphs>
  <Slides>10</Slides>
  <Notes>0</Notes>
  <HiddenSlides>0</HiddenSlides>
  <MMClips>10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Bell MT</vt:lpstr>
      <vt:lpstr>Trebuchet MS</vt:lpstr>
      <vt:lpstr>Wingdings 3</vt:lpstr>
      <vt:lpstr>Faceta</vt:lpstr>
      <vt:lpstr>ce</vt:lpstr>
      <vt:lpstr>Presentación de PowerPoint</vt:lpstr>
      <vt:lpstr>CASH SITECO La mejor opción para la gestión del efectivo, perfecta para funcionar en cualquier sector de negocio. Es un cajón inteligente que permite cobrar de manera automática ,segura, y sin contacto con el dinero, es ideal como complemento de los puntos de venta ya que es compatible con los software que existen en nuestro país, además de poder conectar en cash siteco los dispositivos de cobro con tarjeta y scanner.  Mantiene el dinero en resguardo, asegurando un mejor ambiente de trabajo, evita hurtos internos y externos, detecta billete falso, realiza cortes de caja exactos, entre muchos beneficios mas.  Medidas: Frente    60 cm Alto        59 cm Fondo     50 cm  </vt:lpstr>
      <vt:lpstr> KIOSK-PAYMENT SISTEM  Ideal para negocios de auto cobro como,gasolineras,estacionamientos, Restaurantes, Instalaciones deportivas, Administración Publica de gobierno, estadios, parques de diversiones etc.  Robusta, versátil y totalmente personalizable, contiene impresora, lectores QR y Barras, cuenta con pantalla táctil anti-vandálica LCD de 17”.  Recibe pago con tarjeta y con efectivo. El proceso de pago en todo momento es guiado por lo que su manejo es sencillo y crea al cliente una experiencia de uso intuitivo y agradable.  Completamente personalizable por fuera.  Medidas: Frente          77 cm Alto           1.52 cm Fondo           64 cm       </vt:lpstr>
      <vt:lpstr>MINI-KIOSK El modelo “TFT de recarga” es nuestro modelo mas compacto, pero con todas las funciones que cualquier otra maquina de cobro automático pueda tener, permite asociar cada transacción con cliente final registrado en su ERP.  Toda la información estará registrada en la nube, garantizando así la seguridad de la misma. Es un sistema rápido, efectivo y totalmente personalizado, con pedestal.  Medidas:  Frente   310 MM Alto       550 MM Fondo    240 MM   </vt:lpstr>
      <vt:lpstr> TICKETING 5RC  Una de las maquinas de cobro con botonera mas robusta del mercado. Es la maquina expendedora de tickets mas clásica de nuestra gama profesional, funcional adaptable y segura para el autoservicio. Las aplicaciones que se le pueden dar son muy diversas como: centros deportivos, controles de acceso, venta de boletos en central de autobuses, vinaterías, heladerías restaurantes, cervecerias, etc.    Medidas: Frente      78 cm Alto       1.76 cm Fondo       42 cm </vt:lpstr>
      <vt:lpstr>TICKETING MINI RC  Reduce colas, maximiza el servicio al cliente y descubres sus preferencias con opción de un teclado de hasta 10 productos. Admite 7 tipos de billete y dispensa 4 tipos de moneda, realiza contabilidad de control diario y periódica(X,Z1 Y Z2). Puede leer tarjeta RFID o chip, emite tickets con código de barras y muchas posibilidades mas . Se puede colocar sobre un pedestal o bien sobre el muro para ahorrar espacios, e integrar el autoservicio en cualquier localización.   Medidas:  Frente       50 cm Alto           90 cm Pedestal     81.5 cm Fondo        35 cm  </vt:lpstr>
      <vt:lpstr>TICKETING MINI RC CON PANTALLA TACTIL  Sencillez y facilidad de uso sin complicaciones. Es una maquina de cobro automático con la posibilidad de trabajar sola o conectada a un PC, cubriendo en todo momento la necesidad del cliente. Cuenta con un monitor de 10.2”, admite hasta 7 topos de billetes y dispensa 4 tipos de monedas. Realiza contabilidad de control diario y periódico (X,Z1 Y Z2) Puede leer tarjeta RFID o chip, emitir tickets con código de barras y muchas opciones mas. Su manejo es sencillo e intuitivo.   medidas: Frente      50 cm Alto          90 cm Pedestal    81.5 cm Fondo       35 cm</vt:lpstr>
      <vt:lpstr> </vt:lpstr>
      <vt:lpstr>APLICACIONES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Nathalia Belen Millan Mendoza</dc:creator>
  <cp:lastModifiedBy>Nathalia Belen Millan Mendoza</cp:lastModifiedBy>
  <cp:revision>85</cp:revision>
  <dcterms:created xsi:type="dcterms:W3CDTF">2023-04-16T19:29:50Z</dcterms:created>
  <dcterms:modified xsi:type="dcterms:W3CDTF">2023-04-19T05:45:57Z</dcterms:modified>
</cp:coreProperties>
</file>