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70" r:id="rId6"/>
    <p:sldId id="268" r:id="rId7"/>
    <p:sldId id="269" r:id="rId8"/>
    <p:sldId id="271" r:id="rId9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5BA154-0043-81E6-6988-0A79DD267A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4B4F457-BD2D-E34C-4494-3753424ED9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E42CAC-6AA6-77AF-97AF-3A12307A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C9A5-A386-4784-8F97-E961852A39F7}" type="datetimeFigureOut">
              <a:rPr lang="es-MX" smtClean="0"/>
              <a:t>18/09/2022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4F2394-439A-B95F-F05D-77B3697DB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F3BB8A-C066-1B45-9179-81AC697D6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888E-4FEA-4010-8E9C-28309FEC42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6905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1B8351-E9BC-3B54-8052-9CEE01A56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78B9FA7-186B-7B1C-F6BE-5EA54C10B5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9BA9A35-83AD-F57D-F4A5-49FBB10CA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C9A5-A386-4784-8F97-E961852A39F7}" type="datetimeFigureOut">
              <a:rPr lang="es-MX" smtClean="0"/>
              <a:t>18/09/2022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5EF475-B0EB-7FE1-5B85-0CE229B07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D7CD54-99FA-AA9A-934F-B76407768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888E-4FEA-4010-8E9C-28309FEC42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10305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C8E7AE8-8C39-79DB-F8D4-9C878565BD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7FC3A77-FA15-3BBC-5489-1685540CBD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45B1CF3-633A-B757-8235-2C6E3F453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C9A5-A386-4784-8F97-E961852A39F7}" type="datetimeFigureOut">
              <a:rPr lang="es-MX" smtClean="0"/>
              <a:t>18/09/2022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9BDFBB0-6F66-E75F-DDEA-21CDC2210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999A03-8D30-764E-65DE-EEA113575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888E-4FEA-4010-8E9C-28309FEC42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58720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441264-3A5A-8286-A1EF-F3E662685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94D220-FFEA-0650-B9E7-692003260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6DE483-507C-E5FB-503B-4A4D29DCC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C9A5-A386-4784-8F97-E961852A39F7}" type="datetimeFigureOut">
              <a:rPr lang="es-MX" smtClean="0"/>
              <a:t>18/09/2022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43E7244-12DA-BE4D-1F8E-69EB41AF2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1F40D54-AC9E-686A-143F-1F3BE83E7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888E-4FEA-4010-8E9C-28309FEC42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3893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760CA9-F380-3518-DD54-09251A5B2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6852704-8B41-B810-C500-4BA88B66E7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B7A06F-FD52-261A-7747-5511D4275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C9A5-A386-4784-8F97-E961852A39F7}" type="datetimeFigureOut">
              <a:rPr lang="es-MX" smtClean="0"/>
              <a:t>18/09/2022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DC618C-FD9C-EE7F-5385-C9B6CA85B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B6BA72D-2093-85BC-1623-A3CDDBAB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888E-4FEA-4010-8E9C-28309FEC42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6430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BE3689-8460-6B33-4411-B4DD5F7B8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55FC8A-27FF-91A3-0208-6C6DD021E6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A04A3E0-C2CD-5C51-F2DA-BBBCF193F6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01C7BC2-A05D-17FC-BA93-DBB2F503A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C9A5-A386-4784-8F97-E961852A39F7}" type="datetimeFigureOut">
              <a:rPr lang="es-MX" smtClean="0"/>
              <a:t>18/09/2022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99C6BC3-6EC0-BE37-509D-760AF0710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AE7BAC5-0526-4307-6E89-91B6DB093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888E-4FEA-4010-8E9C-28309FEC42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3286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703D3E-20E4-2882-AC1F-D597717C5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4C4D143-9020-4563-0432-CC1CF67AAB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0DEF78A-ECBF-A4A0-0E78-D7E16E797D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856F3E3-7A9B-FF33-7DEF-B2A223D247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CBD88B3-A7FE-DA33-DEDB-FF36522B85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D898B5B-1B3C-FFBF-765E-5600DF5C6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C9A5-A386-4784-8F97-E961852A39F7}" type="datetimeFigureOut">
              <a:rPr lang="es-MX" smtClean="0"/>
              <a:t>18/09/2022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E9C559A-358E-DAA5-8953-7158CB576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E155737-0E33-9FE4-D1D9-0477616C5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888E-4FEA-4010-8E9C-28309FEC42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70846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1B10F8-20FA-63E1-9095-4B301D29B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F0296D5-C8D1-3FF1-7274-FF240CCA1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C9A5-A386-4784-8F97-E961852A39F7}" type="datetimeFigureOut">
              <a:rPr lang="es-MX" smtClean="0"/>
              <a:t>18/09/2022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34524EB-19FE-2563-AD13-1D0E82A73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4F49412-9FBA-1EDC-AD00-DCBBC45A6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888E-4FEA-4010-8E9C-28309FEC42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39409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C9B7E7E-26CE-7F1F-AE94-7E3D46F05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C9A5-A386-4784-8F97-E961852A39F7}" type="datetimeFigureOut">
              <a:rPr lang="es-MX" smtClean="0"/>
              <a:t>18/09/2022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6BED213-DAB6-052D-0138-743F2E70B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FE197F3-B016-5125-6004-863CA368C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888E-4FEA-4010-8E9C-28309FEC42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4974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4BB5C7-132B-15DE-10B9-5583A4701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A72FD9-94C9-2355-461D-49FF4D479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4CCDF0A-F32C-6864-7112-6136600B7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D5F0CF-A2CC-01A7-CDE5-C35170FA5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C9A5-A386-4784-8F97-E961852A39F7}" type="datetimeFigureOut">
              <a:rPr lang="es-MX" smtClean="0"/>
              <a:t>18/09/2022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DAEC995-DE53-1D17-5B2A-DFBBD6BB9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4F112F2-02BB-7CC9-9D98-172E864D2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888E-4FEA-4010-8E9C-28309FEC42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71730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946453-628E-56F9-AEB1-E87A2768B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64C576F-565C-E757-DD47-F7C8777203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DBE74CB-EC77-FF0C-346E-E23BA7FDB0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48EB6E3-AF3A-3559-4CD0-EF623ABCD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C9A5-A386-4784-8F97-E961852A39F7}" type="datetimeFigureOut">
              <a:rPr lang="es-MX" smtClean="0"/>
              <a:t>18/09/2022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1D213DB-20FD-C913-6843-65904ECC1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6C5ECE4-66F3-36B4-13C4-8EB0FC482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888E-4FEA-4010-8E9C-28309FEC42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21508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2019FEA-7D89-CDD3-EEC6-6C617DF4C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DE58480-059D-4678-D549-CD174B493B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34B9CE-3867-4355-CA27-D35827E1BB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8C9A5-A386-4784-8F97-E961852A39F7}" type="datetimeFigureOut">
              <a:rPr lang="es-MX" smtClean="0"/>
              <a:t>18/09/2022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A8F2FA-F8BB-9CD1-19A3-321B67D839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6ED167-D95A-9A71-E960-218B74AAD5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1888E-4FEA-4010-8E9C-28309FEC42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576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2">
            <a:extLst>
              <a:ext uri="{FF2B5EF4-FFF2-40B4-BE49-F238E27FC236}">
                <a16:creationId xmlns:a16="http://schemas.microsoft.com/office/drawing/2014/main" id="{6A88494C-AB7B-0C35-CDAA-BAB1A286F696}"/>
              </a:ext>
            </a:extLst>
          </p:cNvPr>
          <p:cNvSpPr txBox="1"/>
          <p:nvPr/>
        </p:nvSpPr>
        <p:spPr>
          <a:xfrm>
            <a:off x="1007026" y="4504710"/>
            <a:ext cx="10179134" cy="571096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814361" marR="6773" indent="-1798275" algn="ctr">
              <a:spcBef>
                <a:spcPts val="133"/>
              </a:spcBef>
            </a:pPr>
            <a:r>
              <a:rPr sz="3600" b="1" spc="167" dirty="0">
                <a:solidFill>
                  <a:schemeClr val="accent4">
                    <a:lumMod val="75000"/>
                  </a:schemeClr>
                </a:solidFill>
                <a:latin typeface="Trebuchet MS"/>
                <a:cs typeface="Trebuchet MS"/>
              </a:rPr>
              <a:t>SEGURIDAD</a:t>
            </a:r>
            <a:r>
              <a:rPr sz="3600" b="1" spc="-133" dirty="0">
                <a:solidFill>
                  <a:schemeClr val="accent4">
                    <a:lumMod val="75000"/>
                  </a:schemeClr>
                </a:solidFill>
                <a:latin typeface="Trebuchet MS"/>
                <a:cs typeface="Trebuchet MS"/>
              </a:rPr>
              <a:t> </a:t>
            </a:r>
            <a:r>
              <a:rPr sz="3600" b="1" spc="152" dirty="0">
                <a:solidFill>
                  <a:schemeClr val="accent4">
                    <a:lumMod val="75000"/>
                  </a:schemeClr>
                </a:solidFill>
                <a:latin typeface="Trebuchet MS"/>
                <a:cs typeface="Trebuchet MS"/>
              </a:rPr>
              <a:t>FINANCIERA</a:t>
            </a:r>
            <a:r>
              <a:rPr lang="es-MX" sz="3600" b="1" spc="-127" dirty="0">
                <a:solidFill>
                  <a:schemeClr val="accent4">
                    <a:lumMod val="75000"/>
                  </a:schemeClr>
                </a:solidFill>
                <a:latin typeface="Trebuchet MS"/>
                <a:cs typeface="Trebuchet MS"/>
              </a:rPr>
              <a:t> </a:t>
            </a:r>
            <a:r>
              <a:rPr sz="3600" b="1" spc="173" dirty="0">
                <a:solidFill>
                  <a:schemeClr val="accent4">
                    <a:lumMod val="75000"/>
                  </a:schemeClr>
                </a:solidFill>
                <a:latin typeface="Trebuchet MS"/>
                <a:cs typeface="Trebuchet MS"/>
              </a:rPr>
              <a:t>PARA</a:t>
            </a:r>
            <a:r>
              <a:rPr sz="3600" b="1" spc="-120" dirty="0">
                <a:solidFill>
                  <a:schemeClr val="accent4">
                    <a:lumMod val="75000"/>
                  </a:schemeClr>
                </a:solidFill>
                <a:latin typeface="Trebuchet MS"/>
                <a:cs typeface="Trebuchet MS"/>
              </a:rPr>
              <a:t> </a:t>
            </a:r>
            <a:r>
              <a:rPr sz="3600" b="1" spc="152" dirty="0">
                <a:solidFill>
                  <a:schemeClr val="accent4">
                    <a:lumMod val="75000"/>
                  </a:schemeClr>
                </a:solidFill>
                <a:latin typeface="Trebuchet MS"/>
                <a:cs typeface="Trebuchet MS"/>
              </a:rPr>
              <a:t>TU </a:t>
            </a:r>
            <a:r>
              <a:rPr sz="3600" b="1" spc="-660" dirty="0">
                <a:solidFill>
                  <a:schemeClr val="accent4">
                    <a:lumMod val="75000"/>
                  </a:schemeClr>
                </a:solidFill>
                <a:latin typeface="Trebuchet MS"/>
                <a:cs typeface="Trebuchet MS"/>
              </a:rPr>
              <a:t> </a:t>
            </a:r>
            <a:r>
              <a:rPr sz="3600" b="1" spc="133" dirty="0">
                <a:solidFill>
                  <a:schemeClr val="accent4">
                    <a:lumMod val="75000"/>
                  </a:schemeClr>
                </a:solidFill>
                <a:latin typeface="Trebuchet MS"/>
                <a:cs typeface="Trebuchet MS"/>
              </a:rPr>
              <a:t>FAMILIA</a:t>
            </a:r>
            <a:endParaRPr sz="3600" b="1" dirty="0">
              <a:solidFill>
                <a:schemeClr val="accent4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pic>
        <p:nvPicPr>
          <p:cNvPr id="3" name="Imagen 2" descr="Texto&#10;&#10;Descripción generada automáticamente">
            <a:extLst>
              <a:ext uri="{FF2B5EF4-FFF2-40B4-BE49-F238E27FC236}">
                <a16:creationId xmlns:a16="http://schemas.microsoft.com/office/drawing/2014/main" id="{731F1ED5-14F2-38B8-5FAF-C1F3E2B6A6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2169" y="1847461"/>
            <a:ext cx="9843357" cy="2200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508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249680" y="1832928"/>
            <a:ext cx="9817606" cy="3872706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439409" marR="6773" indent="-423323" algn="just">
              <a:lnSpc>
                <a:spcPct val="107000"/>
              </a:lnSpc>
              <a:spcBef>
                <a:spcPts val="133"/>
              </a:spcBef>
              <a:buSzPct val="70000"/>
              <a:buFont typeface="Times New Roman"/>
              <a:buChar char="●"/>
              <a:tabLst>
                <a:tab pos="439409" algn="l"/>
                <a:tab pos="440256" algn="l"/>
              </a:tabLst>
            </a:pPr>
            <a:r>
              <a:rPr sz="2100" spc="-73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SOMOS </a:t>
            </a:r>
            <a:r>
              <a:rPr sz="2100" spc="-27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UN </a:t>
            </a:r>
            <a:r>
              <a:rPr sz="2100" spc="-60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EQUIPO </a:t>
            </a:r>
            <a:r>
              <a:rPr sz="2100" spc="-47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DE </a:t>
            </a:r>
            <a:r>
              <a:rPr sz="2100" spc="-100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EXPERTOS</a:t>
            </a:r>
            <a:r>
              <a:rPr sz="2100" spc="-93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sz="2100" spc="-80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EN</a:t>
            </a:r>
            <a:r>
              <a:rPr sz="2100" spc="-73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sz="2100" spc="-93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INVERSIONES </a:t>
            </a:r>
            <a:r>
              <a:rPr sz="2100" spc="-87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sz="2100" spc="-27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BURSÁTILES, </a:t>
            </a:r>
            <a:r>
              <a:rPr sz="2100" spc="-67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NUESTRA </a:t>
            </a:r>
            <a:r>
              <a:rPr sz="2100" spc="-93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MAYOR</a:t>
            </a:r>
            <a:r>
              <a:rPr sz="2100" spc="-87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sz="2100" spc="-40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PASIÓN </a:t>
            </a:r>
            <a:r>
              <a:rPr sz="2100" spc="-87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ES</a:t>
            </a:r>
            <a:r>
              <a:rPr sz="2100" spc="-80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sz="2100" spc="-53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AYUDAR </a:t>
            </a:r>
            <a:r>
              <a:rPr sz="2100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A </a:t>
            </a:r>
            <a:r>
              <a:rPr sz="2100" spc="7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sz="2100" spc="-40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LAS</a:t>
            </a:r>
            <a:r>
              <a:rPr sz="2100" spc="140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sz="2100" spc="-80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PERSONAS</a:t>
            </a:r>
            <a:r>
              <a:rPr sz="2100" spc="120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sz="2100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A</a:t>
            </a:r>
            <a:r>
              <a:rPr sz="2100" spc="140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sz="2100" spc="-100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TENER</a:t>
            </a:r>
            <a:r>
              <a:rPr sz="2100" spc="140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sz="2100" spc="-47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SEGURIDAD</a:t>
            </a:r>
            <a:r>
              <a:rPr sz="2100" spc="100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sz="2100" spc="-53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FINANCIERA</a:t>
            </a:r>
            <a:r>
              <a:rPr sz="2100" spc="160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sz="2100" spc="-53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PARA </a:t>
            </a:r>
            <a:r>
              <a:rPr sz="2100" spc="-720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sz="2100" spc="-73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EL</a:t>
            </a:r>
            <a:r>
              <a:rPr sz="2100" spc="140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sz="2100" spc="-53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FUTURO</a:t>
            </a:r>
            <a:r>
              <a:rPr sz="2100" spc="127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sz="2100" spc="-47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DE</a:t>
            </a:r>
            <a:r>
              <a:rPr sz="2100" spc="152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sz="2100" spc="-47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SUS</a:t>
            </a:r>
            <a:r>
              <a:rPr sz="2100" spc="107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sz="2100" spc="-7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FAMILIAS.</a:t>
            </a:r>
            <a:endParaRPr lang="es-ES" sz="2100" spc="-7" dirty="0">
              <a:solidFill>
                <a:schemeClr val="accent1">
                  <a:lumMod val="50000"/>
                </a:schemeClr>
              </a:solidFill>
              <a:latin typeface="Arial"/>
              <a:cs typeface="Arial"/>
            </a:endParaRPr>
          </a:p>
          <a:p>
            <a:pPr marL="439409" marR="6773" indent="-423323" algn="just">
              <a:lnSpc>
                <a:spcPct val="107000"/>
              </a:lnSpc>
              <a:spcBef>
                <a:spcPts val="133"/>
              </a:spcBef>
              <a:buSzPct val="70000"/>
              <a:buFont typeface="Times New Roman"/>
              <a:buChar char="●"/>
              <a:tabLst>
                <a:tab pos="439409" algn="l"/>
                <a:tab pos="440256" algn="l"/>
              </a:tabLst>
            </a:pPr>
            <a:endParaRPr lang="es-ES" sz="2100" spc="-7" dirty="0">
              <a:solidFill>
                <a:schemeClr val="accent1">
                  <a:lumMod val="50000"/>
                </a:schemeClr>
              </a:solidFill>
              <a:latin typeface="Arial"/>
              <a:cs typeface="Arial"/>
            </a:endParaRPr>
          </a:p>
          <a:p>
            <a:pPr marL="439409" marR="6773" indent="-423323" algn="just">
              <a:lnSpc>
                <a:spcPct val="107000"/>
              </a:lnSpc>
              <a:spcBef>
                <a:spcPts val="133"/>
              </a:spcBef>
              <a:buSzPct val="70000"/>
              <a:buFont typeface="Times New Roman"/>
              <a:buChar char="●"/>
              <a:tabLst>
                <a:tab pos="439409" algn="l"/>
                <a:tab pos="440256" algn="l"/>
              </a:tabLst>
            </a:pPr>
            <a:r>
              <a:rPr lang="en-US" sz="2100" spc="-7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SOMO</a:t>
            </a:r>
            <a:r>
              <a:rPr lang="es-ES" sz="2100" spc="-100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EXPERTOS</a:t>
            </a:r>
            <a:r>
              <a:rPr lang="es-ES" sz="2100" spc="147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lang="es-ES" sz="2100" spc="-93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EN</a:t>
            </a:r>
            <a:r>
              <a:rPr lang="es-ES" sz="2100" spc="140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lang="es-ES" sz="2100" spc="-80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CREAR</a:t>
            </a:r>
            <a:r>
              <a:rPr lang="es-ES" sz="2100" spc="127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lang="es-ES" sz="2100" spc="-40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PROSPERIDAD,</a:t>
            </a:r>
            <a:r>
              <a:rPr lang="es-ES" sz="2100" spc="120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lang="es-ES" sz="2100" spc="-87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TE </a:t>
            </a:r>
            <a:r>
              <a:rPr lang="es-ES" sz="2100" spc="-720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lang="es-ES" sz="2100" spc="-53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AYUDAMOS</a:t>
            </a:r>
            <a:r>
              <a:rPr lang="es-ES" sz="2100" spc="113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lang="es-ES" sz="2100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A</a:t>
            </a:r>
            <a:r>
              <a:rPr lang="es-ES" sz="2100" spc="147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lang="es-ES" sz="2100" spc="-67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ASEGURAR</a:t>
            </a:r>
            <a:r>
              <a:rPr lang="es-ES" sz="2100" spc="120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lang="es-ES" sz="2100" spc="-27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UN</a:t>
            </a:r>
            <a:r>
              <a:rPr lang="es-ES" sz="2100" spc="152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lang="es-ES" sz="2100" spc="-87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MEJOR</a:t>
            </a:r>
            <a:r>
              <a:rPr lang="es-ES" sz="2100" spc="140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lang="es-ES" sz="2100" spc="-53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FUTURO </a:t>
            </a:r>
            <a:r>
              <a:rPr lang="es-ES" sz="2100" spc="-47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ECONÓMICO</a:t>
            </a:r>
            <a:r>
              <a:rPr lang="es-ES" sz="2100" spc="127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lang="es-ES" sz="2100" spc="-53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PARA</a:t>
            </a:r>
            <a:r>
              <a:rPr lang="es-ES" sz="2100" spc="147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lang="es-ES" sz="2100" spc="-67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TI</a:t>
            </a:r>
            <a:r>
              <a:rPr lang="es-ES" sz="2100" spc="127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lang="es-ES" sz="2100" spc="-173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Y</a:t>
            </a:r>
            <a:r>
              <a:rPr lang="es-ES" sz="2100" spc="127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lang="es-ES" sz="2100" spc="-33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TU</a:t>
            </a:r>
            <a:r>
              <a:rPr lang="es-ES" sz="2100" spc="120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lang="es-ES" sz="2100" spc="-40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FAMILIA</a:t>
            </a:r>
          </a:p>
          <a:p>
            <a:pPr marL="439409" marR="6773" indent="-423323" algn="just">
              <a:lnSpc>
                <a:spcPct val="107000"/>
              </a:lnSpc>
              <a:spcBef>
                <a:spcPts val="133"/>
              </a:spcBef>
              <a:buSzPct val="70000"/>
              <a:buFont typeface="Times New Roman"/>
              <a:buChar char="●"/>
              <a:tabLst>
                <a:tab pos="439409" algn="l"/>
                <a:tab pos="440256" algn="l"/>
              </a:tabLst>
            </a:pPr>
            <a:endParaRPr lang="es-ES" sz="2100" spc="-40" dirty="0">
              <a:solidFill>
                <a:schemeClr val="accent1">
                  <a:lumMod val="50000"/>
                </a:schemeClr>
              </a:solidFill>
              <a:latin typeface="Arial"/>
              <a:cs typeface="Arial"/>
            </a:endParaRPr>
          </a:p>
          <a:p>
            <a:pPr marL="439409" marR="6773" indent="-423323" algn="just">
              <a:lnSpc>
                <a:spcPct val="107000"/>
              </a:lnSpc>
              <a:spcBef>
                <a:spcPts val="133"/>
              </a:spcBef>
              <a:buSzPct val="70000"/>
              <a:buFont typeface="Times New Roman"/>
              <a:buChar char="●"/>
              <a:tabLst>
                <a:tab pos="439409" algn="l"/>
                <a:tab pos="440256" algn="l"/>
              </a:tabLst>
            </a:pPr>
            <a:r>
              <a:rPr lang="es-ES" sz="2100" spc="-40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TE AYUDAMOS A TENER NUEVAS Y SEGURAS FUENTES DE INGRESOS.</a:t>
            </a:r>
          </a:p>
          <a:p>
            <a:pPr marL="439409" marR="6773" indent="-423323" algn="just">
              <a:lnSpc>
                <a:spcPct val="107000"/>
              </a:lnSpc>
              <a:spcBef>
                <a:spcPts val="133"/>
              </a:spcBef>
              <a:buSzPct val="70000"/>
              <a:buFont typeface="Times New Roman"/>
              <a:buChar char="●"/>
              <a:tabLst>
                <a:tab pos="439409" algn="l"/>
                <a:tab pos="440256" algn="l"/>
              </a:tabLst>
            </a:pPr>
            <a:endParaRPr lang="es-ES" sz="2100" spc="-40" dirty="0">
              <a:solidFill>
                <a:schemeClr val="accent1">
                  <a:lumMod val="50000"/>
                </a:schemeClr>
              </a:solidFill>
              <a:latin typeface="Arial"/>
              <a:cs typeface="Arial"/>
            </a:endParaRPr>
          </a:p>
          <a:p>
            <a:pPr marL="439409" marR="6773" indent="-423323" algn="just">
              <a:lnSpc>
                <a:spcPct val="107000"/>
              </a:lnSpc>
              <a:spcBef>
                <a:spcPts val="133"/>
              </a:spcBef>
              <a:buSzPct val="70000"/>
              <a:buFont typeface="Times New Roman"/>
              <a:buChar char="●"/>
              <a:tabLst>
                <a:tab pos="439409" algn="l"/>
                <a:tab pos="440256" algn="l"/>
              </a:tabLst>
            </a:pPr>
            <a:r>
              <a:rPr lang="es-ES" sz="2100" spc="-40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TE AYUDAMOS A CUMPLIR TUS METAS FINANCIERAS A CORTO, MEDIANO Y LARGO PLAZO.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4F1759AA-7572-9C8D-21E7-A294E8FF8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736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MX" sz="4800" b="1" spc="-7" dirty="0">
                <a:solidFill>
                  <a:schemeClr val="accent1">
                    <a:lumMod val="50000"/>
                  </a:schemeClr>
                </a:solidFill>
              </a:rPr>
              <a:t>¿QUIÉNES SOMOS?</a:t>
            </a:r>
            <a:endParaRPr lang="es-MX" sz="4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0">
            <a:extLst>
              <a:ext uri="{FF2B5EF4-FFF2-40B4-BE49-F238E27FC236}">
                <a16:creationId xmlns:a16="http://schemas.microsoft.com/office/drawing/2014/main" id="{7EE3585C-8664-EDDA-465B-1B575AE94F35}"/>
              </a:ext>
            </a:extLst>
          </p:cNvPr>
          <p:cNvSpPr txBox="1"/>
          <p:nvPr/>
        </p:nvSpPr>
        <p:spPr>
          <a:xfrm>
            <a:off x="1009767" y="3563744"/>
            <a:ext cx="5739184" cy="1001983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R="138003" algn="ctr">
              <a:spcBef>
                <a:spcPts val="133"/>
              </a:spcBef>
            </a:pPr>
            <a:r>
              <a:rPr sz="3200" b="1" spc="-1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36%</a:t>
            </a:r>
            <a:endParaRPr sz="3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8259" marR="187109" indent="847" algn="ctr">
              <a:spcBef>
                <a:spcPts val="7"/>
              </a:spcBef>
            </a:pPr>
            <a:r>
              <a:rPr sz="3200" b="1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PAGOS </a:t>
            </a:r>
            <a:r>
              <a:rPr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3200" b="1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MENSUALES</a:t>
            </a:r>
            <a:endParaRPr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22">
            <a:extLst>
              <a:ext uri="{FF2B5EF4-FFF2-40B4-BE49-F238E27FC236}">
                <a16:creationId xmlns:a16="http://schemas.microsoft.com/office/drawing/2014/main" id="{1B82BA8F-9013-D4D4-2E8E-C74F42551626}"/>
              </a:ext>
            </a:extLst>
          </p:cNvPr>
          <p:cNvSpPr txBox="1"/>
          <p:nvPr/>
        </p:nvSpPr>
        <p:spPr>
          <a:xfrm>
            <a:off x="6342551" y="3550920"/>
            <a:ext cx="4755599" cy="1014807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701022" marR="1012588" indent="-2540" algn="ctr">
              <a:spcBef>
                <a:spcPts val="133"/>
              </a:spcBef>
            </a:pPr>
            <a:r>
              <a:rPr lang="es-ES" sz="3200" b="1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48% </a:t>
            </a:r>
          </a:p>
          <a:p>
            <a:pPr marL="701022" marR="1012588" indent="-2540" algn="ctr">
              <a:spcBef>
                <a:spcPts val="133"/>
              </a:spcBef>
            </a:pPr>
            <a:r>
              <a:rPr lang="es-ES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</a:t>
            </a:r>
            <a:r>
              <a:rPr lang="es-ES" sz="3200" b="1" spc="-1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s-ES" sz="3200" b="1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ANUAL</a:t>
            </a:r>
          </a:p>
        </p:txBody>
      </p:sp>
      <p:sp>
        <p:nvSpPr>
          <p:cNvPr id="7" name="object 19">
            <a:extLst>
              <a:ext uri="{FF2B5EF4-FFF2-40B4-BE49-F238E27FC236}">
                <a16:creationId xmlns:a16="http://schemas.microsoft.com/office/drawing/2014/main" id="{2813F22C-7DB0-BDAE-C7C7-FC16E64E1952}"/>
              </a:ext>
            </a:extLst>
          </p:cNvPr>
          <p:cNvSpPr txBox="1">
            <a:spLocks/>
          </p:cNvSpPr>
          <p:nvPr/>
        </p:nvSpPr>
        <p:spPr>
          <a:xfrm>
            <a:off x="1853680" y="782390"/>
            <a:ext cx="8484638" cy="755762"/>
          </a:xfrm>
          <a:prstGeom prst="rect">
            <a:avLst/>
          </a:prstGeom>
        </p:spPr>
        <p:txBody>
          <a:bodyPr vert="horz" wrap="square" lIns="0" tIns="16933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6933" algn="ctr">
              <a:lnSpc>
                <a:spcPct val="100000"/>
              </a:lnSpc>
              <a:spcBef>
                <a:spcPts val="133"/>
              </a:spcBef>
            </a:pPr>
            <a:r>
              <a:rPr lang="es-MX" sz="4800" b="1" spc="-7" dirty="0">
                <a:solidFill>
                  <a:schemeClr val="accent1">
                    <a:lumMod val="50000"/>
                  </a:schemeClr>
                </a:solidFill>
              </a:rPr>
              <a:t>ESQUEMA</a:t>
            </a:r>
            <a:r>
              <a:rPr lang="es-MX" sz="4800" b="1" spc="-27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MX" sz="4800" b="1" spc="-7" dirty="0">
                <a:solidFill>
                  <a:schemeClr val="accent1">
                    <a:lumMod val="50000"/>
                  </a:schemeClr>
                </a:solidFill>
              </a:rPr>
              <a:t>DE</a:t>
            </a:r>
            <a:r>
              <a:rPr lang="es-MX" sz="4800" b="1" spc="-53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MX" sz="4800" b="1" spc="-13" dirty="0">
                <a:solidFill>
                  <a:schemeClr val="accent1">
                    <a:lumMod val="50000"/>
                  </a:schemeClr>
                </a:solidFill>
              </a:rPr>
              <a:t>PAGOS</a:t>
            </a:r>
            <a:endParaRPr lang="es-MX" sz="4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object 22">
            <a:extLst>
              <a:ext uri="{FF2B5EF4-FFF2-40B4-BE49-F238E27FC236}">
                <a16:creationId xmlns:a16="http://schemas.microsoft.com/office/drawing/2014/main" id="{0A070716-B149-AA1D-9889-31C66F40D857}"/>
              </a:ext>
            </a:extLst>
          </p:cNvPr>
          <p:cNvSpPr txBox="1"/>
          <p:nvPr/>
        </p:nvSpPr>
        <p:spPr>
          <a:xfrm>
            <a:off x="6579559" y="4769591"/>
            <a:ext cx="4281582" cy="879066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086" marR="6773" algn="just">
              <a:spcBef>
                <a:spcPts val="53"/>
              </a:spcBef>
            </a:pPr>
            <a:r>
              <a:rPr lang="es-ES" sz="1867" spc="60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Recibe</a:t>
            </a:r>
            <a:r>
              <a:rPr lang="es-ES" sz="1867" spc="-140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s-ES" sz="1867" spc="33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rendimientos</a:t>
            </a:r>
            <a:r>
              <a:rPr lang="es-ES" sz="1867" spc="305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s-ES" sz="1867" spc="53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del </a:t>
            </a:r>
            <a:r>
              <a:rPr lang="es-ES" sz="1867" spc="-540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s-ES" sz="1867" spc="173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48% </a:t>
            </a:r>
            <a:r>
              <a:rPr lang="es-ES" sz="1867" spc="73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sobre </a:t>
            </a:r>
            <a:r>
              <a:rPr lang="es-ES" sz="1867" spc="-13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tu </a:t>
            </a:r>
            <a:r>
              <a:rPr lang="es-ES" sz="1867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capital </a:t>
            </a:r>
            <a:r>
              <a:rPr lang="es-ES" sz="1867" spc="-7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al </a:t>
            </a:r>
            <a:r>
              <a:rPr lang="es-ES" sz="1867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s-ES" sz="1867" spc="20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termino </a:t>
            </a:r>
            <a:r>
              <a:rPr lang="es-ES" sz="1867" spc="100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de </a:t>
            </a:r>
            <a:r>
              <a:rPr lang="es-ES" sz="1867" spc="-13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tu contrato, </a:t>
            </a:r>
            <a:r>
              <a:rPr lang="es-ES" sz="1867" spc="-7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s-ES" sz="1867" spc="93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con</a:t>
            </a:r>
            <a:r>
              <a:rPr lang="es-ES" sz="1867" spc="-113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s-ES" sz="1867" spc="13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el</a:t>
            </a:r>
            <a:r>
              <a:rPr lang="es-ES" sz="1867" spc="-100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s-ES" sz="1867" spc="67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mayor</a:t>
            </a:r>
            <a:r>
              <a:rPr lang="es-ES" sz="1867" spc="-107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s-ES" sz="1867" spc="-13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beneficio.</a:t>
            </a:r>
            <a:endParaRPr lang="es-ES" sz="1867" dirty="0">
              <a:solidFill>
                <a:schemeClr val="accent1">
                  <a:lumMod val="50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1" name="object 22">
            <a:extLst>
              <a:ext uri="{FF2B5EF4-FFF2-40B4-BE49-F238E27FC236}">
                <a16:creationId xmlns:a16="http://schemas.microsoft.com/office/drawing/2014/main" id="{426188A1-5DA7-F967-9132-10267CBC796E}"/>
              </a:ext>
            </a:extLst>
          </p:cNvPr>
          <p:cNvSpPr txBox="1"/>
          <p:nvPr/>
        </p:nvSpPr>
        <p:spPr>
          <a:xfrm>
            <a:off x="1721601" y="4763982"/>
            <a:ext cx="4409710" cy="879066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086" marR="6773" indent="847" algn="just">
              <a:spcBef>
                <a:spcPts val="640"/>
              </a:spcBef>
            </a:pPr>
            <a:r>
              <a:rPr lang="es-ES" sz="1867" spc="127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R</a:t>
            </a:r>
            <a:r>
              <a:rPr lang="es-ES" sz="1867" spc="20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ec</a:t>
            </a:r>
            <a:r>
              <a:rPr lang="es-ES" sz="1867" spc="13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i</a:t>
            </a:r>
            <a:r>
              <a:rPr lang="es-ES" sz="1867" spc="93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be</a:t>
            </a:r>
            <a:r>
              <a:rPr lang="es-ES" sz="1867" spc="-113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s-ES" sz="1867" spc="40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tus</a:t>
            </a:r>
            <a:r>
              <a:rPr lang="es-ES" sz="1867" spc="-80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s-ES" sz="1867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re</a:t>
            </a:r>
            <a:r>
              <a:rPr lang="es-ES" sz="1867" spc="20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ndi</a:t>
            </a:r>
            <a:r>
              <a:rPr lang="es-ES" sz="1867" spc="167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m</a:t>
            </a:r>
            <a:r>
              <a:rPr lang="es-ES" sz="1867" spc="-140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i</a:t>
            </a:r>
            <a:r>
              <a:rPr lang="es-ES" sz="1867" spc="53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entos </a:t>
            </a:r>
            <a:r>
              <a:rPr lang="es-ES" sz="1867" spc="73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en</a:t>
            </a:r>
            <a:r>
              <a:rPr lang="es-ES" sz="1867" spc="-87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s-ES" sz="1867" spc="40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12</a:t>
            </a:r>
            <a:r>
              <a:rPr lang="es-ES" sz="1867" spc="-100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s-ES" sz="1867" spc="13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parcia</a:t>
            </a:r>
            <a:r>
              <a:rPr lang="es-ES" sz="1867" spc="-7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lid</a:t>
            </a:r>
            <a:r>
              <a:rPr lang="es-ES" sz="1867" spc="-20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a</a:t>
            </a:r>
            <a:r>
              <a:rPr lang="es-ES" sz="1867" spc="100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d</a:t>
            </a:r>
            <a:r>
              <a:rPr lang="es-ES" sz="1867" spc="107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e</a:t>
            </a:r>
            <a:r>
              <a:rPr lang="es-ES" sz="1867" spc="147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s</a:t>
            </a:r>
            <a:r>
              <a:rPr lang="es-ES" sz="1867" spc="-140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s-ES" sz="1867" spc="100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d</a:t>
            </a:r>
            <a:r>
              <a:rPr lang="es-ES" sz="1867" spc="107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e</a:t>
            </a:r>
            <a:r>
              <a:rPr lang="es-ES" sz="1867" spc="-47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l  </a:t>
            </a:r>
            <a:r>
              <a:rPr lang="es-ES" sz="1867" spc="167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3%</a:t>
            </a:r>
            <a:r>
              <a:rPr lang="es-ES" sz="1867" spc="-120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s-ES" sz="1867" spc="73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cada</a:t>
            </a:r>
            <a:r>
              <a:rPr lang="es-ES" sz="1867" spc="-100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s-ES" sz="1867" spc="127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mes</a:t>
            </a:r>
            <a:r>
              <a:rPr lang="es-ES" sz="1867" spc="-140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s-ES" sz="1867" spc="120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según </a:t>
            </a:r>
            <a:r>
              <a:rPr lang="es-ES" sz="1867" spc="-540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s-ES" sz="1867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la</a:t>
            </a:r>
            <a:r>
              <a:rPr lang="es-ES" sz="1867" spc="-100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s-ES" sz="1867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f</a:t>
            </a:r>
            <a:r>
              <a:rPr lang="es-ES" sz="1867" spc="13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e</a:t>
            </a:r>
            <a:r>
              <a:rPr lang="es-ES" sz="1867" spc="80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ch</a:t>
            </a:r>
            <a:r>
              <a:rPr lang="es-ES" sz="1867" spc="40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a</a:t>
            </a:r>
            <a:r>
              <a:rPr lang="es-ES" sz="1867" spc="-113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s-ES" sz="1867" spc="133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e</a:t>
            </a:r>
            <a:r>
              <a:rPr lang="es-ES" sz="1867" spc="100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s</a:t>
            </a:r>
            <a:r>
              <a:rPr lang="es-ES" sz="1867" spc="-13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tipul</a:t>
            </a:r>
            <a:r>
              <a:rPr lang="es-ES" sz="1867" spc="67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ada</a:t>
            </a:r>
            <a:r>
              <a:rPr lang="es-ES" sz="1867" spc="-133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s-ES" sz="1867" spc="73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en</a:t>
            </a:r>
            <a:r>
              <a:rPr lang="es-ES" sz="1867" spc="-87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s-ES" sz="1867" spc="13" dirty="0">
                <a:solidFill>
                  <a:schemeClr val="accent1">
                    <a:lumMod val="50000"/>
                  </a:schemeClr>
                </a:solidFill>
                <a:latin typeface="Trebuchet MS"/>
                <a:cs typeface="Trebuchet MS"/>
              </a:rPr>
              <a:t>el contrato.</a:t>
            </a:r>
            <a:endParaRPr lang="es-ES" sz="1867" dirty="0">
              <a:solidFill>
                <a:schemeClr val="accent1">
                  <a:lumMod val="50000"/>
                </a:schemeClr>
              </a:solidFill>
              <a:latin typeface="Trebuchet MS"/>
              <a:cs typeface="Trebuchet MS"/>
            </a:endParaRPr>
          </a:p>
        </p:txBody>
      </p:sp>
      <p:pic>
        <p:nvPicPr>
          <p:cNvPr id="10" name="Imagen 9" descr="Icono&#10;&#10;Descripción generada automáticamente">
            <a:extLst>
              <a:ext uri="{FF2B5EF4-FFF2-40B4-BE49-F238E27FC236}">
                <a16:creationId xmlns:a16="http://schemas.microsoft.com/office/drawing/2014/main" id="{78BBF78F-56D9-98E6-895A-A0FBCC6916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6671" y="1889596"/>
            <a:ext cx="2179569" cy="2175139"/>
          </a:xfrm>
          <a:prstGeom prst="rect">
            <a:avLst/>
          </a:prstGeom>
        </p:spPr>
      </p:pic>
      <p:pic>
        <p:nvPicPr>
          <p:cNvPr id="14" name="Imagen 13" descr="Icono&#10;&#10;Descripción generada automáticamente">
            <a:extLst>
              <a:ext uri="{FF2B5EF4-FFF2-40B4-BE49-F238E27FC236}">
                <a16:creationId xmlns:a16="http://schemas.microsoft.com/office/drawing/2014/main" id="{17EF6453-12FC-43CF-53DE-CC6E6F78B2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0565" y="1902420"/>
            <a:ext cx="2179569" cy="2175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429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5">
            <a:extLst>
              <a:ext uri="{FF2B5EF4-FFF2-40B4-BE49-F238E27FC236}">
                <a16:creationId xmlns:a16="http://schemas.microsoft.com/office/drawing/2014/main" id="{735D3138-FC96-45A1-A080-28E0F679EE8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63851" y="2490634"/>
            <a:ext cx="3462867" cy="1190925"/>
          </a:xfrm>
          <a:prstGeom prst="rect">
            <a:avLst/>
          </a:prstGeom>
        </p:spPr>
        <p:txBody>
          <a:bodyPr vert="horz" wrap="square" lIns="0" tIns="173567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367"/>
              </a:spcBef>
            </a:pPr>
            <a:r>
              <a:rPr sz="48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$100,000.0</a:t>
            </a:r>
            <a:r>
              <a:rPr lang="es-MX" sz="48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br>
              <a:rPr lang="es-MX" sz="48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sz="1800" spc="14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AHORRO</a:t>
            </a:r>
            <a:r>
              <a:rPr sz="1800" spc="-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16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1800" spc="-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-9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sz="1800" spc="-54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20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MESES</a:t>
            </a:r>
            <a:endParaRPr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6">
            <a:extLst>
              <a:ext uri="{FF2B5EF4-FFF2-40B4-BE49-F238E27FC236}">
                <a16:creationId xmlns:a16="http://schemas.microsoft.com/office/drawing/2014/main" id="{D799D62F-0A8A-086E-56C6-ADE3E522FDCD}"/>
              </a:ext>
            </a:extLst>
          </p:cNvPr>
          <p:cNvSpPr txBox="1"/>
          <p:nvPr/>
        </p:nvSpPr>
        <p:spPr>
          <a:xfrm>
            <a:off x="1255606" y="3775156"/>
            <a:ext cx="9680787" cy="730114"/>
          </a:xfrm>
          <a:prstGeom prst="rect">
            <a:avLst/>
          </a:prstGeom>
        </p:spPr>
        <p:txBody>
          <a:bodyPr vert="horz" wrap="square" lIns="0" tIns="174413" rIns="0" bIns="0" rtlCol="0">
            <a:spAutoFit/>
          </a:bodyPr>
          <a:lstStyle/>
          <a:p>
            <a:pPr marL="385224" algn="ctr">
              <a:spcBef>
                <a:spcPts val="1373"/>
              </a:spcBef>
            </a:pPr>
            <a:r>
              <a:rPr lang="es-MX" sz="3600" spc="12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s-MX" sz="3600" spc="17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s-MX" sz="3600" spc="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s-MX" sz="3600" spc="12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lang="es-MX" sz="3600" spc="20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s-MX" sz="3600" spc="9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s-MX" sz="3600" spc="13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s-MX" sz="3600" spc="4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s-MX" sz="3600" spc="14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s-MX" sz="3600" spc="-13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3600" spc="16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EN UN AÑO</a:t>
            </a:r>
            <a:endParaRPr lang="es-MX" sz="3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7">
            <a:extLst>
              <a:ext uri="{FF2B5EF4-FFF2-40B4-BE49-F238E27FC236}">
                <a16:creationId xmlns:a16="http://schemas.microsoft.com/office/drawing/2014/main" id="{14FD7F57-BB27-1B62-D61C-E77FE9F03C09}"/>
              </a:ext>
            </a:extLst>
          </p:cNvPr>
          <p:cNvSpPr txBox="1"/>
          <p:nvPr/>
        </p:nvSpPr>
        <p:spPr>
          <a:xfrm>
            <a:off x="585395" y="804476"/>
            <a:ext cx="11021208" cy="1014807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 algn="ctr">
              <a:spcBef>
                <a:spcPts val="133"/>
              </a:spcBef>
            </a:pPr>
            <a:r>
              <a:rPr lang="es-MX" sz="3200" b="1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</a:t>
            </a:r>
            <a:r>
              <a:rPr sz="3200" b="1" spc="-4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200" b="1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3200" b="1" spc="-4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200" b="1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  <a:endParaRPr lang="es-MX" sz="3200" b="1" spc="-7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933" algn="ctr">
              <a:spcBef>
                <a:spcPts val="133"/>
              </a:spcBef>
            </a:pPr>
            <a:r>
              <a:rPr lang="en-US" sz="3200" b="1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INVERSIÓN CON PAGOS MENSUALES </a:t>
            </a:r>
            <a:endParaRPr sz="3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6">
            <a:extLst>
              <a:ext uri="{FF2B5EF4-FFF2-40B4-BE49-F238E27FC236}">
                <a16:creationId xmlns:a16="http://schemas.microsoft.com/office/drawing/2014/main" id="{05B48168-7020-D232-F8F2-43B3F4B34DAF}"/>
              </a:ext>
            </a:extLst>
          </p:cNvPr>
          <p:cNvSpPr txBox="1"/>
          <p:nvPr/>
        </p:nvSpPr>
        <p:spPr>
          <a:xfrm>
            <a:off x="731520" y="5592301"/>
            <a:ext cx="8676640" cy="688180"/>
          </a:xfrm>
          <a:prstGeom prst="rect">
            <a:avLst/>
          </a:prstGeom>
        </p:spPr>
        <p:txBody>
          <a:bodyPr vert="horz" wrap="square" lIns="0" tIns="174413" rIns="0" bIns="0" rtlCol="0">
            <a:spAutoFit/>
          </a:bodyPr>
          <a:lstStyle/>
          <a:p>
            <a:pPr marL="16933" marR="6773">
              <a:lnSpc>
                <a:spcPct val="107500"/>
              </a:lnSpc>
            </a:pPr>
            <a:r>
              <a:rPr lang="es-ES"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ACÉRCATE</a:t>
            </a:r>
            <a:r>
              <a:rPr lang="es-ES" sz="1600" spc="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s-ES" sz="1600" spc="1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UNO</a:t>
            </a:r>
            <a:r>
              <a:rPr lang="es-ES" sz="1600" spc="2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lang="es-ES"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NUESTROS</a:t>
            </a:r>
            <a:r>
              <a:rPr lang="es-ES" sz="1600" spc="2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ASESORES,</a:t>
            </a:r>
            <a:r>
              <a:rPr lang="es-ES" sz="1600" spc="1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</a:t>
            </a:r>
            <a:r>
              <a:rPr lang="es-ES" sz="1600" spc="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</a:t>
            </a:r>
            <a:r>
              <a:rPr lang="es-ES" sz="1600" spc="2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s-ES" sz="1600" spc="1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BRINDE</a:t>
            </a:r>
            <a:r>
              <a:rPr lang="es-ES" sz="1600" spc="-1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ATENCIÓN</a:t>
            </a:r>
            <a:r>
              <a:rPr lang="es-ES" sz="1600" spc="1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PERSONALIZADA DE</a:t>
            </a:r>
            <a:r>
              <a:rPr lang="es-ES"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LOS</a:t>
            </a:r>
            <a:r>
              <a:rPr lang="es-ES" sz="1600" spc="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TÉRMINOS</a:t>
            </a:r>
            <a:r>
              <a:rPr lang="es-ES" sz="1600" spc="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sz="1600" spc="-339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NUESTROS PLANES</a:t>
            </a:r>
            <a:r>
              <a:rPr lang="es-ES" sz="1600" spc="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lang="es-ES" sz="1600" spc="-1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AHORRO.</a:t>
            </a:r>
            <a:endParaRPr sz="1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BC3430DA-6446-F5DB-03E7-4D0AEB4DEA97}"/>
              </a:ext>
            </a:extLst>
          </p:cNvPr>
          <p:cNvSpPr txBox="1">
            <a:spLocks/>
          </p:cNvSpPr>
          <p:nvPr/>
        </p:nvSpPr>
        <p:spPr>
          <a:xfrm>
            <a:off x="5415226" y="2218653"/>
            <a:ext cx="1634614" cy="1652589"/>
          </a:xfrm>
          <a:prstGeom prst="rect">
            <a:avLst/>
          </a:prstGeom>
        </p:spPr>
        <p:txBody>
          <a:bodyPr vert="horz" wrap="square" lIns="0" tIns="173567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6933" algn="ctr">
              <a:lnSpc>
                <a:spcPct val="100000"/>
              </a:lnSpc>
              <a:spcBef>
                <a:spcPts val="1367"/>
              </a:spcBef>
            </a:pPr>
            <a:r>
              <a:rPr lang="es-MX" sz="9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es-MX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5">
            <a:extLst>
              <a:ext uri="{FF2B5EF4-FFF2-40B4-BE49-F238E27FC236}">
                <a16:creationId xmlns:a16="http://schemas.microsoft.com/office/drawing/2014/main" id="{6FCB4AFB-CB4A-ECC0-AC94-EA9A60424BCF}"/>
              </a:ext>
            </a:extLst>
          </p:cNvPr>
          <p:cNvSpPr txBox="1">
            <a:spLocks/>
          </p:cNvSpPr>
          <p:nvPr/>
        </p:nvSpPr>
        <p:spPr>
          <a:xfrm>
            <a:off x="7338348" y="2468182"/>
            <a:ext cx="3462867" cy="1190925"/>
          </a:xfrm>
          <a:prstGeom prst="rect">
            <a:avLst/>
          </a:prstGeom>
        </p:spPr>
        <p:txBody>
          <a:bodyPr vert="horz" wrap="square" lIns="0" tIns="173567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6933" algn="ctr">
              <a:lnSpc>
                <a:spcPct val="100000"/>
              </a:lnSpc>
              <a:spcBef>
                <a:spcPts val="1367"/>
              </a:spcBef>
            </a:pPr>
            <a:r>
              <a:rPr lang="es-MX" sz="48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$3,000.00    </a:t>
            </a:r>
            <a:r>
              <a:rPr lang="es-MX" sz="1800" spc="-9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RENDIMIENTOS MENSUALES</a:t>
            </a:r>
            <a:endParaRPr lang="es-MX"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bject 6">
            <a:extLst>
              <a:ext uri="{FF2B5EF4-FFF2-40B4-BE49-F238E27FC236}">
                <a16:creationId xmlns:a16="http://schemas.microsoft.com/office/drawing/2014/main" id="{E008486C-53CC-E95D-9EA1-9610D6863812}"/>
              </a:ext>
            </a:extLst>
          </p:cNvPr>
          <p:cNvSpPr txBox="1"/>
          <p:nvPr/>
        </p:nvSpPr>
        <p:spPr>
          <a:xfrm>
            <a:off x="1255605" y="1690653"/>
            <a:ext cx="9680787" cy="483829"/>
          </a:xfrm>
          <a:prstGeom prst="rect">
            <a:avLst/>
          </a:prstGeom>
        </p:spPr>
        <p:txBody>
          <a:bodyPr vert="horz" wrap="square" lIns="0" tIns="174413" rIns="0" bIns="0" rtlCol="0">
            <a:spAutoFit/>
          </a:bodyPr>
          <a:lstStyle/>
          <a:p>
            <a:pPr marL="16933" marR="6773" algn="ctr">
              <a:lnSpc>
                <a:spcPct val="107500"/>
              </a:lnSpc>
            </a:pPr>
            <a:r>
              <a:rPr lang="es-ES" sz="20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(TASA DE INTERES DEL 3%)</a:t>
            </a:r>
            <a:endParaRPr sz="2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bject 6">
            <a:extLst>
              <a:ext uri="{FF2B5EF4-FFF2-40B4-BE49-F238E27FC236}">
                <a16:creationId xmlns:a16="http://schemas.microsoft.com/office/drawing/2014/main" id="{218134CE-B9A8-DDEE-FF5C-967C0BE1DDFC}"/>
              </a:ext>
            </a:extLst>
          </p:cNvPr>
          <p:cNvSpPr txBox="1"/>
          <p:nvPr/>
        </p:nvSpPr>
        <p:spPr>
          <a:xfrm>
            <a:off x="1255604" y="4549441"/>
            <a:ext cx="9680787" cy="914780"/>
          </a:xfrm>
          <a:prstGeom prst="rect">
            <a:avLst/>
          </a:prstGeom>
        </p:spPr>
        <p:txBody>
          <a:bodyPr vert="horz" wrap="square" lIns="0" tIns="174413" rIns="0" bIns="0" rtlCol="0">
            <a:spAutoFit/>
          </a:bodyPr>
          <a:lstStyle/>
          <a:p>
            <a:pPr marL="385224" algn="ctr">
              <a:spcBef>
                <a:spcPts val="1373"/>
              </a:spcBef>
            </a:pPr>
            <a:r>
              <a:rPr lang="es-MX" sz="4800" b="1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“$</a:t>
            </a:r>
            <a:r>
              <a:rPr sz="4800" b="1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36,000</a:t>
            </a:r>
            <a:r>
              <a:rPr lang="es-MX" sz="4800" b="1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.00”</a:t>
            </a:r>
            <a:endParaRPr sz="2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225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5">
            <a:extLst>
              <a:ext uri="{FF2B5EF4-FFF2-40B4-BE49-F238E27FC236}">
                <a16:creationId xmlns:a16="http://schemas.microsoft.com/office/drawing/2014/main" id="{735D3138-FC96-45A1-A080-28E0F679EE8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63851" y="2490634"/>
            <a:ext cx="3462867" cy="1190925"/>
          </a:xfrm>
          <a:prstGeom prst="rect">
            <a:avLst/>
          </a:prstGeom>
        </p:spPr>
        <p:txBody>
          <a:bodyPr vert="horz" wrap="square" lIns="0" tIns="173567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367"/>
              </a:spcBef>
            </a:pPr>
            <a:r>
              <a:rPr sz="48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$100,000.0</a:t>
            </a:r>
            <a:r>
              <a:rPr lang="es-MX" sz="48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br>
              <a:rPr lang="es-MX" sz="48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sz="1800" spc="14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AHORRO</a:t>
            </a:r>
            <a:r>
              <a:rPr sz="1800" spc="-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16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1800" spc="-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-9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sz="1800" spc="-54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20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MESES</a:t>
            </a:r>
            <a:endParaRPr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6">
            <a:extLst>
              <a:ext uri="{FF2B5EF4-FFF2-40B4-BE49-F238E27FC236}">
                <a16:creationId xmlns:a16="http://schemas.microsoft.com/office/drawing/2014/main" id="{D799D62F-0A8A-086E-56C6-ADE3E522FDCD}"/>
              </a:ext>
            </a:extLst>
          </p:cNvPr>
          <p:cNvSpPr txBox="1"/>
          <p:nvPr/>
        </p:nvSpPr>
        <p:spPr>
          <a:xfrm>
            <a:off x="1255606" y="3775156"/>
            <a:ext cx="9680787" cy="730114"/>
          </a:xfrm>
          <a:prstGeom prst="rect">
            <a:avLst/>
          </a:prstGeom>
        </p:spPr>
        <p:txBody>
          <a:bodyPr vert="horz" wrap="square" lIns="0" tIns="174413" rIns="0" bIns="0" rtlCol="0">
            <a:spAutoFit/>
          </a:bodyPr>
          <a:lstStyle/>
          <a:p>
            <a:pPr marL="385224" algn="ctr">
              <a:spcBef>
                <a:spcPts val="1373"/>
              </a:spcBef>
            </a:pPr>
            <a:r>
              <a:rPr lang="es-MX" sz="3600" spc="12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s-MX" sz="3600" spc="17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s-MX" sz="3600" spc="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s-MX" sz="3600" spc="12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lang="es-MX" sz="3600" spc="20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s-MX" sz="3600" spc="9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s-MX" sz="3600" spc="13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s-MX" sz="3600" spc="4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s-MX" sz="3600" spc="14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s-MX" sz="3600" spc="-13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3600" spc="16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EN UN AÑO</a:t>
            </a:r>
            <a:endParaRPr lang="es-MX" sz="3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7">
            <a:extLst>
              <a:ext uri="{FF2B5EF4-FFF2-40B4-BE49-F238E27FC236}">
                <a16:creationId xmlns:a16="http://schemas.microsoft.com/office/drawing/2014/main" id="{14FD7F57-BB27-1B62-D61C-E77FE9F03C09}"/>
              </a:ext>
            </a:extLst>
          </p:cNvPr>
          <p:cNvSpPr txBox="1"/>
          <p:nvPr/>
        </p:nvSpPr>
        <p:spPr>
          <a:xfrm>
            <a:off x="585395" y="804476"/>
            <a:ext cx="11021208" cy="1014807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 algn="ctr">
              <a:spcBef>
                <a:spcPts val="133"/>
              </a:spcBef>
            </a:pPr>
            <a:r>
              <a:rPr lang="es-ES" sz="3200" b="1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</a:t>
            </a:r>
            <a:r>
              <a:rPr lang="es-ES" sz="3200" b="1" spc="-4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3200" b="1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lang="es-ES" sz="3200" b="1" spc="-4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3200" b="1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</a:p>
          <a:p>
            <a:pPr marL="16933" algn="ctr">
              <a:spcBef>
                <a:spcPts val="133"/>
              </a:spcBef>
            </a:pPr>
            <a:r>
              <a:rPr lang="es-ES" sz="3200" b="1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INVERSIÓN CON UN SOLO PAGO ANUAL</a:t>
            </a:r>
            <a:endParaRPr lang="es-ES" sz="3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6">
            <a:extLst>
              <a:ext uri="{FF2B5EF4-FFF2-40B4-BE49-F238E27FC236}">
                <a16:creationId xmlns:a16="http://schemas.microsoft.com/office/drawing/2014/main" id="{05B48168-7020-D232-F8F2-43B3F4B34DAF}"/>
              </a:ext>
            </a:extLst>
          </p:cNvPr>
          <p:cNvSpPr txBox="1"/>
          <p:nvPr/>
        </p:nvSpPr>
        <p:spPr>
          <a:xfrm>
            <a:off x="731520" y="5592301"/>
            <a:ext cx="8676640" cy="688180"/>
          </a:xfrm>
          <a:prstGeom prst="rect">
            <a:avLst/>
          </a:prstGeom>
        </p:spPr>
        <p:txBody>
          <a:bodyPr vert="horz" wrap="square" lIns="0" tIns="174413" rIns="0" bIns="0" rtlCol="0">
            <a:spAutoFit/>
          </a:bodyPr>
          <a:lstStyle/>
          <a:p>
            <a:pPr marL="16933" marR="6773">
              <a:lnSpc>
                <a:spcPct val="107500"/>
              </a:lnSpc>
            </a:pPr>
            <a:r>
              <a:rPr lang="es-ES"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ACÉRCATE</a:t>
            </a:r>
            <a:r>
              <a:rPr lang="es-ES" sz="1600" spc="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s-ES" sz="1600" spc="1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UNO</a:t>
            </a:r>
            <a:r>
              <a:rPr lang="es-ES" sz="1600" spc="2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lang="es-ES"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NUESTROS</a:t>
            </a:r>
            <a:r>
              <a:rPr lang="es-ES" sz="1600" spc="2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ASESORES,</a:t>
            </a:r>
            <a:r>
              <a:rPr lang="es-ES" sz="1600" spc="1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</a:t>
            </a:r>
            <a:r>
              <a:rPr lang="es-ES" sz="1600" spc="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</a:t>
            </a:r>
            <a:r>
              <a:rPr lang="es-ES" sz="1600" spc="2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s-ES" sz="1600" spc="1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BRINDE</a:t>
            </a:r>
            <a:r>
              <a:rPr lang="es-ES" sz="1600" spc="-1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ATENCIÓN</a:t>
            </a:r>
            <a:r>
              <a:rPr lang="es-ES" sz="1600" spc="1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PERSONALIZADA DE</a:t>
            </a:r>
            <a:r>
              <a:rPr lang="es-ES"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LOS</a:t>
            </a:r>
            <a:r>
              <a:rPr lang="es-ES" sz="1600" spc="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TÉRMINOS</a:t>
            </a:r>
            <a:r>
              <a:rPr lang="es-ES" sz="1600" spc="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sz="1600" spc="-339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NUESTROS PLANES</a:t>
            </a:r>
            <a:r>
              <a:rPr lang="es-ES" sz="1600" spc="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lang="es-ES" sz="1600" spc="-1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AHORRO.</a:t>
            </a:r>
            <a:endParaRPr sz="1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BC3430DA-6446-F5DB-03E7-4D0AEB4DEA97}"/>
              </a:ext>
            </a:extLst>
          </p:cNvPr>
          <p:cNvSpPr txBox="1">
            <a:spLocks/>
          </p:cNvSpPr>
          <p:nvPr/>
        </p:nvSpPr>
        <p:spPr>
          <a:xfrm>
            <a:off x="5415226" y="2218653"/>
            <a:ext cx="1634614" cy="1652589"/>
          </a:xfrm>
          <a:prstGeom prst="rect">
            <a:avLst/>
          </a:prstGeom>
        </p:spPr>
        <p:txBody>
          <a:bodyPr vert="horz" wrap="square" lIns="0" tIns="173567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6933" algn="ctr">
              <a:lnSpc>
                <a:spcPct val="100000"/>
              </a:lnSpc>
              <a:spcBef>
                <a:spcPts val="1367"/>
              </a:spcBef>
            </a:pPr>
            <a:r>
              <a:rPr lang="es-MX" sz="9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es-MX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5">
            <a:extLst>
              <a:ext uri="{FF2B5EF4-FFF2-40B4-BE49-F238E27FC236}">
                <a16:creationId xmlns:a16="http://schemas.microsoft.com/office/drawing/2014/main" id="{6FCB4AFB-CB4A-ECC0-AC94-EA9A60424BCF}"/>
              </a:ext>
            </a:extLst>
          </p:cNvPr>
          <p:cNvSpPr txBox="1">
            <a:spLocks/>
          </p:cNvSpPr>
          <p:nvPr/>
        </p:nvSpPr>
        <p:spPr>
          <a:xfrm>
            <a:off x="7338348" y="2468182"/>
            <a:ext cx="3462867" cy="1190925"/>
          </a:xfrm>
          <a:prstGeom prst="rect">
            <a:avLst/>
          </a:prstGeom>
        </p:spPr>
        <p:txBody>
          <a:bodyPr vert="horz" wrap="square" lIns="0" tIns="173567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6933" algn="ctr">
              <a:lnSpc>
                <a:spcPct val="100000"/>
              </a:lnSpc>
              <a:spcBef>
                <a:spcPts val="1367"/>
              </a:spcBef>
            </a:pPr>
            <a:r>
              <a:rPr lang="es-MX" sz="48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$4,000.00    </a:t>
            </a:r>
            <a:r>
              <a:rPr lang="es-MX" sz="1800" spc="-9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RENDIMIENTOS MENSUALES</a:t>
            </a:r>
            <a:endParaRPr lang="es-MX"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bject 6">
            <a:extLst>
              <a:ext uri="{FF2B5EF4-FFF2-40B4-BE49-F238E27FC236}">
                <a16:creationId xmlns:a16="http://schemas.microsoft.com/office/drawing/2014/main" id="{E008486C-53CC-E95D-9EA1-9610D6863812}"/>
              </a:ext>
            </a:extLst>
          </p:cNvPr>
          <p:cNvSpPr txBox="1"/>
          <p:nvPr/>
        </p:nvSpPr>
        <p:spPr>
          <a:xfrm>
            <a:off x="1255605" y="1690653"/>
            <a:ext cx="9680787" cy="483829"/>
          </a:xfrm>
          <a:prstGeom prst="rect">
            <a:avLst/>
          </a:prstGeom>
        </p:spPr>
        <p:txBody>
          <a:bodyPr vert="horz" wrap="square" lIns="0" tIns="174413" rIns="0" bIns="0" rtlCol="0">
            <a:spAutoFit/>
          </a:bodyPr>
          <a:lstStyle/>
          <a:p>
            <a:pPr marL="16933" marR="6773" algn="ctr">
              <a:lnSpc>
                <a:spcPct val="107500"/>
              </a:lnSpc>
            </a:pPr>
            <a:r>
              <a:rPr lang="es-ES" sz="20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(TASA DE INTERES DEL 4%)</a:t>
            </a:r>
            <a:endParaRPr sz="2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bject 6">
            <a:extLst>
              <a:ext uri="{FF2B5EF4-FFF2-40B4-BE49-F238E27FC236}">
                <a16:creationId xmlns:a16="http://schemas.microsoft.com/office/drawing/2014/main" id="{218134CE-B9A8-DDEE-FF5C-967C0BE1DDFC}"/>
              </a:ext>
            </a:extLst>
          </p:cNvPr>
          <p:cNvSpPr txBox="1"/>
          <p:nvPr/>
        </p:nvSpPr>
        <p:spPr>
          <a:xfrm>
            <a:off x="1255604" y="4549441"/>
            <a:ext cx="9680787" cy="914780"/>
          </a:xfrm>
          <a:prstGeom prst="rect">
            <a:avLst/>
          </a:prstGeom>
        </p:spPr>
        <p:txBody>
          <a:bodyPr vert="horz" wrap="square" lIns="0" tIns="174413" rIns="0" bIns="0" rtlCol="0">
            <a:spAutoFit/>
          </a:bodyPr>
          <a:lstStyle/>
          <a:p>
            <a:pPr marL="385224" algn="ctr">
              <a:spcBef>
                <a:spcPts val="1373"/>
              </a:spcBef>
            </a:pPr>
            <a:r>
              <a:rPr lang="es-MX" sz="4800" b="1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“$48</a:t>
            </a:r>
            <a:r>
              <a:rPr sz="4800" b="1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,000</a:t>
            </a:r>
            <a:r>
              <a:rPr lang="es-MX" sz="4800" b="1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.00”</a:t>
            </a:r>
            <a:endParaRPr sz="2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175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5">
            <a:extLst>
              <a:ext uri="{FF2B5EF4-FFF2-40B4-BE49-F238E27FC236}">
                <a16:creationId xmlns:a16="http://schemas.microsoft.com/office/drawing/2014/main" id="{BB488DD4-82A7-3F33-13D1-8FE5E34B205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81840" y="795524"/>
            <a:ext cx="8239120" cy="509541"/>
          </a:xfrm>
          <a:prstGeom prst="rect">
            <a:avLst/>
          </a:prstGeom>
        </p:spPr>
        <p:txBody>
          <a:bodyPr vert="horz" wrap="square" lIns="0" tIns="16933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33"/>
              </a:spcBef>
            </a:pPr>
            <a:r>
              <a:rPr sz="3200" b="1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TÉRMINOS</a:t>
            </a:r>
            <a:r>
              <a:rPr sz="3200" b="1" spc="-2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sz="3200" b="1" spc="-4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200" b="1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CONDICIONES</a:t>
            </a:r>
            <a:endParaRPr sz="3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3F7D7931-825A-BA88-7840-EC32B71A4EC2}"/>
              </a:ext>
            </a:extLst>
          </p:cNvPr>
          <p:cNvSpPr txBox="1"/>
          <p:nvPr/>
        </p:nvSpPr>
        <p:spPr>
          <a:xfrm>
            <a:off x="843281" y="1592765"/>
            <a:ext cx="10505438" cy="4338794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 marR="203195" algn="just">
              <a:spcBef>
                <a:spcPts val="133"/>
              </a:spcBef>
            </a:pPr>
            <a:r>
              <a:rPr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CONTRATO: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Cualquier esquema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maneja bajo el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concepto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préstamo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mercantil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plazo de 12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meses,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importante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mencionar que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quieres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seguir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generando altos rendimientos debes volver a firmar la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renovación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tu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contrato,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esto lo </a:t>
            </a:r>
            <a:r>
              <a:rPr sz="1600" spc="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puedes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hacer </a:t>
            </a:r>
            <a:r>
              <a:rPr sz="1600" spc="-34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veces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</a:t>
            </a:r>
            <a:r>
              <a:rPr sz="1600" spc="-2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tú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</a:t>
            </a:r>
            <a:r>
              <a:rPr sz="1600" spc="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decidas</a:t>
            </a:r>
            <a:r>
              <a:rPr sz="1600" spc="-1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después</a:t>
            </a:r>
            <a:r>
              <a:rPr sz="1600" spc="-2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cumplir</a:t>
            </a:r>
            <a:r>
              <a:rPr sz="1600" spc="-2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sz="1600" spc="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plazo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mínimo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meses.</a:t>
            </a:r>
            <a:endParaRPr sz="1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40"/>
              </a:spcBef>
            </a:pPr>
            <a:endParaRPr sz="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933" marR="6773" algn="just">
              <a:spcBef>
                <a:spcPts val="7"/>
              </a:spcBef>
            </a:pPr>
            <a:r>
              <a:rPr sz="1600" b="1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DOCUMENTACION:</a:t>
            </a:r>
            <a:r>
              <a:rPr sz="1600" b="1" spc="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Adicional al</a:t>
            </a:r>
            <a:r>
              <a:rPr sz="1600" spc="1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contrato</a:t>
            </a:r>
            <a:r>
              <a:rPr sz="1600" spc="-1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debes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adjuntar:</a:t>
            </a:r>
            <a:r>
              <a:rPr sz="1600" spc="-2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comprobante</a:t>
            </a:r>
            <a:r>
              <a:rPr sz="1600" spc="-2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1600" spc="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domicilio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</a:t>
            </a:r>
            <a:r>
              <a:rPr sz="1600" spc="2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vigencia</a:t>
            </a:r>
            <a:r>
              <a:rPr sz="1600" spc="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sz="1600" spc="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mayor</a:t>
            </a:r>
            <a:r>
              <a:rPr sz="1600" spc="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1600" spc="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tres</a:t>
            </a:r>
            <a:r>
              <a:rPr sz="1600" spc="1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meses,</a:t>
            </a:r>
            <a:r>
              <a:rPr sz="1600" spc="2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copia</a:t>
            </a:r>
            <a:r>
              <a:rPr sz="1600" spc="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sz="1600" spc="-34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</a:t>
            </a:r>
            <a:r>
              <a:rPr sz="1600" spc="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INE,</a:t>
            </a:r>
            <a:r>
              <a:rPr sz="1600" spc="2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sz="1600" spc="3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sz="1600" spc="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beneficiario</a:t>
            </a:r>
            <a:r>
              <a:rPr sz="1600" spc="1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sz="1600" spc="1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sz="1600" spc="4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mismos</a:t>
            </a:r>
            <a:r>
              <a:rPr sz="1600" spc="4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documentos</a:t>
            </a:r>
            <a:r>
              <a:rPr sz="1600" spc="1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anteriormente</a:t>
            </a:r>
            <a:r>
              <a:rPr sz="1600" spc="-1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mencionados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</a:t>
            </a:r>
            <a:r>
              <a:rPr sz="1600" spc="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beneficiario,</a:t>
            </a:r>
            <a:r>
              <a:rPr sz="1600" spc="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numero telefónico </a:t>
            </a:r>
            <a:r>
              <a:rPr sz="1600" spc="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tanto tuyo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tu beneficiario, la </a:t>
            </a:r>
            <a:r>
              <a:rPr lang="es-MX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1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labe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Interbancaria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donde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depositaran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rendimientos, nombre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banco de la misma Clabe, </a:t>
            </a:r>
            <a:r>
              <a:rPr sz="1600" spc="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importante</a:t>
            </a:r>
            <a:r>
              <a:rPr sz="1600" spc="-4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</a:t>
            </a:r>
            <a:r>
              <a:rPr sz="1600" spc="-2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 cuenta</a:t>
            </a:r>
            <a:r>
              <a:rPr sz="1600" spc="-2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encuentre</a:t>
            </a:r>
            <a:r>
              <a:rPr sz="1600" spc="-4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tu</a:t>
            </a:r>
            <a:r>
              <a:rPr sz="1600" spc="-2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nombre.</a:t>
            </a:r>
          </a:p>
          <a:p>
            <a:pPr algn="just">
              <a:spcBef>
                <a:spcPts val="67"/>
              </a:spcBef>
            </a:pPr>
            <a:endParaRPr sz="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933" marR="212508" algn="just">
              <a:spcBef>
                <a:spcPts val="7"/>
              </a:spcBef>
            </a:pPr>
            <a:r>
              <a:rPr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TRANSFERENCIA:</a:t>
            </a:r>
            <a:r>
              <a:rPr sz="1600" b="1" spc="-2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</a:t>
            </a:r>
            <a:r>
              <a:rPr sz="1600" spc="-1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contribuir</a:t>
            </a:r>
            <a:r>
              <a:rPr sz="1600" spc="-6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</a:t>
            </a:r>
            <a:r>
              <a:rPr sz="1600" spc="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reglas que</a:t>
            </a:r>
            <a:r>
              <a:rPr sz="1600" spc="-3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marcan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autoridades</a:t>
            </a:r>
            <a:r>
              <a:rPr sz="1600" spc="-2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dedicadas</a:t>
            </a:r>
            <a:r>
              <a:rPr sz="1600" spc="-3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detectar</a:t>
            </a:r>
            <a:r>
              <a:rPr sz="1600" spc="-4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lavado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1600" spc="-1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dinero,</a:t>
            </a:r>
            <a:r>
              <a:rPr sz="1600" spc="-4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</a:t>
            </a:r>
            <a:r>
              <a:rPr sz="1600" spc="-1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aportación </a:t>
            </a:r>
            <a:r>
              <a:rPr sz="1600" spc="-339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solo</a:t>
            </a:r>
            <a:r>
              <a:rPr sz="1600" spc="3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puede</a:t>
            </a:r>
            <a:r>
              <a:rPr sz="1600" spc="-3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</a:t>
            </a:r>
            <a:r>
              <a:rPr sz="1600" spc="1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vía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trasferencia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electrónica, con</a:t>
            </a:r>
            <a:r>
              <a:rPr sz="1600" spc="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</a:t>
            </a:r>
            <a:r>
              <a:rPr sz="1600" spc="2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Clabe Interbancaria</a:t>
            </a:r>
            <a:r>
              <a:rPr sz="1600" spc="-4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1600" spc="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nombre,</a:t>
            </a:r>
            <a:r>
              <a:rPr sz="1600" spc="-4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esta</a:t>
            </a:r>
            <a:r>
              <a:rPr sz="1600" spc="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manera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sz="1600" spc="1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protegemos</a:t>
            </a:r>
            <a:r>
              <a:rPr sz="1600" spc="-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sz="1600" spc="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</a:t>
            </a:r>
            <a:r>
              <a:rPr sz="1600" spc="1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protegemos.</a:t>
            </a:r>
            <a:endParaRPr sz="1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20"/>
              </a:spcBef>
            </a:pPr>
            <a:endParaRPr sz="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933" marR="89744" algn="just"/>
            <a:r>
              <a:rPr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MONTO </a:t>
            </a:r>
            <a:r>
              <a:rPr sz="1600" b="1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APORTACION: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información contenida en las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diapositivas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anteriormente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presentadas solo son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ejemplo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s-MX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 </a:t>
            </a:r>
            <a:r>
              <a:rPr sz="1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aportación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$ 100,000.00.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(cien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 pesos 00/100) </a:t>
            </a:r>
            <a:r>
              <a:rPr lang="es-MX"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tiene como finalidad </a:t>
            </a:r>
            <a:r>
              <a:rPr sz="1600" spc="-7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brindarte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mayor claridad al tabular </a:t>
            </a:r>
            <a:r>
              <a:rPr sz="1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7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rendimientos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cabe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señalar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</a:t>
            </a:r>
            <a:r>
              <a:rPr lang="es-MX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monto mínimo de aportación es de $20,000.00. (veinte mil pesos 00/100)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 mas capital aportes mayores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 </a:t>
            </a:r>
            <a:r>
              <a:rPr sz="1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rendimientos</a:t>
            </a:r>
            <a:r>
              <a:rPr lang="es-MX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s-MX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cuanto</a:t>
            </a:r>
            <a:r>
              <a:rPr sz="1600" spc="-2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tiempo</a:t>
            </a:r>
            <a:r>
              <a:rPr sz="1600" spc="-2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estes</a:t>
            </a:r>
            <a:r>
              <a:rPr sz="1600" spc="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</a:t>
            </a:r>
            <a:r>
              <a:rPr sz="1600" spc="1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nosotros</a:t>
            </a:r>
            <a:r>
              <a:rPr sz="1600" spc="-1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sz="1600" spc="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beneficios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aumentan</a:t>
            </a:r>
            <a:r>
              <a:rPr sz="1600" spc="-4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1600" spc="35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manera</a:t>
            </a:r>
            <a:r>
              <a:rPr sz="1600" spc="-2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considerable.</a:t>
            </a:r>
            <a:endParaRPr sz="1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672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>
            <a:extLst>
              <a:ext uri="{FF2B5EF4-FFF2-40B4-BE49-F238E27FC236}">
                <a16:creationId xmlns:a16="http://schemas.microsoft.com/office/drawing/2014/main" id="{80C6E79C-0F8E-2180-45FE-7CC340D97E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80286" y="1998407"/>
            <a:ext cx="6627874" cy="1032761"/>
          </a:xfrm>
          <a:prstGeom prst="rect">
            <a:avLst/>
          </a:prstGeom>
        </p:spPr>
        <p:txBody>
          <a:bodyPr vert="horz" wrap="square" lIns="0" tIns="16933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33"/>
              </a:spcBef>
            </a:pPr>
            <a:r>
              <a:rPr sz="6600" b="1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SEGURIDAD</a:t>
            </a:r>
          </a:p>
        </p:txBody>
      </p:sp>
      <p:sp>
        <p:nvSpPr>
          <p:cNvPr id="5" name="object 4">
            <a:extLst>
              <a:ext uri="{FF2B5EF4-FFF2-40B4-BE49-F238E27FC236}">
                <a16:creationId xmlns:a16="http://schemas.microsoft.com/office/drawing/2014/main" id="{F22F1D6A-E99F-349E-4E1A-82F56C7FE4E3}"/>
              </a:ext>
            </a:extLst>
          </p:cNvPr>
          <p:cNvSpPr txBox="1"/>
          <p:nvPr/>
        </p:nvSpPr>
        <p:spPr>
          <a:xfrm>
            <a:off x="2047385" y="3505368"/>
            <a:ext cx="8095706" cy="1493572"/>
          </a:xfrm>
          <a:prstGeom prst="rect">
            <a:avLst/>
          </a:prstGeom>
        </p:spPr>
        <p:txBody>
          <a:bodyPr vert="horz" wrap="square" lIns="0" tIns="16087" rIns="0" bIns="0" rtlCol="0">
            <a:spAutoFit/>
          </a:bodyPr>
          <a:lstStyle/>
          <a:p>
            <a:pPr marL="16086" marR="6773" indent="70272" algn="ctr">
              <a:spcBef>
                <a:spcPts val="127"/>
              </a:spcBef>
            </a:pPr>
            <a:r>
              <a:rPr sz="3200" spc="26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MÁS </a:t>
            </a:r>
            <a:r>
              <a:rPr sz="3200" spc="18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sz="3200" spc="4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sz="3200" spc="2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AÑOS </a:t>
            </a:r>
            <a:r>
              <a:rPr sz="3200" spc="18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sz="3200" spc="18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200" spc="12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EXPERIENCIA </a:t>
            </a:r>
            <a:r>
              <a:rPr sz="3200" spc="16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ES" sz="3200" spc="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CENTENAS</a:t>
            </a:r>
            <a:r>
              <a:rPr sz="3200" spc="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200" spc="20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200" spc="18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3200" spc="-14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200" spc="14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CLIENTES</a:t>
            </a:r>
            <a:r>
              <a:rPr sz="3200" spc="-10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200" spc="16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SATISFECHOS </a:t>
            </a:r>
            <a:r>
              <a:rPr sz="3200" spc="-62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200" spc="23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</a:t>
            </a:r>
            <a:r>
              <a:rPr sz="3200" spc="-9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200" spc="133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RESPALDAN.</a:t>
            </a:r>
            <a:endParaRPr sz="3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1469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7">
            <a:extLst>
              <a:ext uri="{FF2B5EF4-FFF2-40B4-BE49-F238E27FC236}">
                <a16:creationId xmlns:a16="http://schemas.microsoft.com/office/drawing/2014/main" id="{14FD7F57-BB27-1B62-D61C-E77FE9F03C09}"/>
              </a:ext>
            </a:extLst>
          </p:cNvPr>
          <p:cNvSpPr txBox="1"/>
          <p:nvPr/>
        </p:nvSpPr>
        <p:spPr>
          <a:xfrm>
            <a:off x="585395" y="804476"/>
            <a:ext cx="11021208" cy="1137918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 algn="ctr">
              <a:spcBef>
                <a:spcPts val="133"/>
              </a:spcBef>
            </a:pPr>
            <a:r>
              <a:rPr lang="es-ES" sz="3600" b="1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SIGUENOS A TRAVÉS</a:t>
            </a:r>
          </a:p>
          <a:p>
            <a:pPr marL="16933" algn="ctr">
              <a:spcBef>
                <a:spcPts val="133"/>
              </a:spcBef>
            </a:pPr>
            <a:r>
              <a:rPr lang="es-ES" sz="3600" b="1" spc="-7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NUESTRAS REDES SOCIALES</a:t>
            </a:r>
            <a:endParaRPr lang="es-ES" sz="36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object 4">
            <a:extLst>
              <a:ext uri="{FF2B5EF4-FFF2-40B4-BE49-F238E27FC236}">
                <a16:creationId xmlns:a16="http://schemas.microsoft.com/office/drawing/2014/main" id="{6BDFFF0E-4648-EA6A-2A5D-CAE07853EA5A}"/>
              </a:ext>
            </a:extLst>
          </p:cNvPr>
          <p:cNvSpPr txBox="1"/>
          <p:nvPr/>
        </p:nvSpPr>
        <p:spPr>
          <a:xfrm>
            <a:off x="2252659" y="2409439"/>
            <a:ext cx="8095706" cy="508687"/>
          </a:xfrm>
          <a:prstGeom prst="rect">
            <a:avLst/>
          </a:prstGeom>
        </p:spPr>
        <p:txBody>
          <a:bodyPr vert="horz" wrap="square" lIns="0" tIns="16087" rIns="0" bIns="0" rtlCol="0">
            <a:spAutoFit/>
          </a:bodyPr>
          <a:lstStyle/>
          <a:p>
            <a:pPr marL="16086" marR="6773" indent="70272">
              <a:spcBef>
                <a:spcPts val="127"/>
              </a:spcBef>
            </a:pPr>
            <a:r>
              <a:rPr lang="es-ES" sz="3200" spc="26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RISVAL CORPORATION</a:t>
            </a:r>
            <a:endParaRPr sz="3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object 4">
            <a:extLst>
              <a:ext uri="{FF2B5EF4-FFF2-40B4-BE49-F238E27FC236}">
                <a16:creationId xmlns:a16="http://schemas.microsoft.com/office/drawing/2014/main" id="{9AF6B4DD-C3F7-4823-948B-EF63E176E563}"/>
              </a:ext>
            </a:extLst>
          </p:cNvPr>
          <p:cNvSpPr txBox="1"/>
          <p:nvPr/>
        </p:nvSpPr>
        <p:spPr>
          <a:xfrm>
            <a:off x="2252659" y="3346230"/>
            <a:ext cx="8095706" cy="508687"/>
          </a:xfrm>
          <a:prstGeom prst="rect">
            <a:avLst/>
          </a:prstGeom>
        </p:spPr>
        <p:txBody>
          <a:bodyPr vert="horz" wrap="square" lIns="0" tIns="16087" rIns="0" bIns="0" rtlCol="0">
            <a:spAutoFit/>
          </a:bodyPr>
          <a:lstStyle/>
          <a:p>
            <a:pPr marL="16086" marR="6773" indent="70272">
              <a:spcBef>
                <a:spcPts val="127"/>
              </a:spcBef>
            </a:pPr>
            <a:r>
              <a:rPr lang="es-ES" sz="3200" spc="26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RISVAL CORPORATION</a:t>
            </a:r>
            <a:endParaRPr sz="3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object 4">
            <a:extLst>
              <a:ext uri="{FF2B5EF4-FFF2-40B4-BE49-F238E27FC236}">
                <a16:creationId xmlns:a16="http://schemas.microsoft.com/office/drawing/2014/main" id="{F7E02F24-4E48-074B-5B38-24331CF79506}"/>
              </a:ext>
            </a:extLst>
          </p:cNvPr>
          <p:cNvSpPr txBox="1"/>
          <p:nvPr/>
        </p:nvSpPr>
        <p:spPr>
          <a:xfrm>
            <a:off x="2252658" y="4283021"/>
            <a:ext cx="8906753" cy="508687"/>
          </a:xfrm>
          <a:prstGeom prst="rect">
            <a:avLst/>
          </a:prstGeom>
        </p:spPr>
        <p:txBody>
          <a:bodyPr vert="horz" wrap="square" lIns="0" tIns="16087" rIns="0" bIns="0" rtlCol="0">
            <a:spAutoFit/>
          </a:bodyPr>
          <a:lstStyle/>
          <a:p>
            <a:pPr marL="16086" marR="6773" indent="70272">
              <a:spcBef>
                <a:spcPts val="127"/>
              </a:spcBef>
            </a:pPr>
            <a:r>
              <a:rPr lang="es-ES" sz="3200" spc="26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WWW.RISVALCORPORATION.COM.MX</a:t>
            </a:r>
            <a:endParaRPr lang="es-ES" sz="3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object 4">
            <a:extLst>
              <a:ext uri="{FF2B5EF4-FFF2-40B4-BE49-F238E27FC236}">
                <a16:creationId xmlns:a16="http://schemas.microsoft.com/office/drawing/2014/main" id="{A2071013-96AE-9017-2D1E-A344CBC04D5D}"/>
              </a:ext>
            </a:extLst>
          </p:cNvPr>
          <p:cNvSpPr txBox="1"/>
          <p:nvPr/>
        </p:nvSpPr>
        <p:spPr>
          <a:xfrm>
            <a:off x="2252657" y="5219812"/>
            <a:ext cx="8906753" cy="508687"/>
          </a:xfrm>
          <a:prstGeom prst="rect">
            <a:avLst/>
          </a:prstGeom>
        </p:spPr>
        <p:txBody>
          <a:bodyPr vert="horz" wrap="square" lIns="0" tIns="16087" rIns="0" bIns="0" rtlCol="0">
            <a:spAutoFit/>
          </a:bodyPr>
          <a:lstStyle/>
          <a:p>
            <a:pPr marL="16086" marR="6773" indent="70272">
              <a:spcBef>
                <a:spcPts val="127"/>
              </a:spcBef>
            </a:pPr>
            <a:r>
              <a:rPr lang="es-ES" sz="3200" spc="26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7442633994</a:t>
            </a:r>
            <a:endParaRPr lang="es-ES" sz="3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7" name="Imagen 56" descr="Icono&#10;&#10;Descripción generada automáticamente">
            <a:extLst>
              <a:ext uri="{FF2B5EF4-FFF2-40B4-BE49-F238E27FC236}">
                <a16:creationId xmlns:a16="http://schemas.microsoft.com/office/drawing/2014/main" id="{5E29295A-627A-888C-F22B-1E297EEE85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5855" y="4129918"/>
            <a:ext cx="798795" cy="796731"/>
          </a:xfrm>
          <a:prstGeom prst="rect">
            <a:avLst/>
          </a:prstGeom>
        </p:spPr>
      </p:pic>
      <p:pic>
        <p:nvPicPr>
          <p:cNvPr id="59" name="Imagen 58" descr="Icono&#10;&#10;Descripción generada automáticamente">
            <a:extLst>
              <a:ext uri="{FF2B5EF4-FFF2-40B4-BE49-F238E27FC236}">
                <a16:creationId xmlns:a16="http://schemas.microsoft.com/office/drawing/2014/main" id="{ADAE5435-8088-3895-AD08-EFB03A5F2D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5855" y="5075789"/>
            <a:ext cx="798795" cy="796731"/>
          </a:xfrm>
          <a:prstGeom prst="rect">
            <a:avLst/>
          </a:prstGeom>
        </p:spPr>
      </p:pic>
      <p:pic>
        <p:nvPicPr>
          <p:cNvPr id="63" name="Imagen 62" descr="Icono&#10;&#10;Descripción generada automáticamente">
            <a:extLst>
              <a:ext uri="{FF2B5EF4-FFF2-40B4-BE49-F238E27FC236}">
                <a16:creationId xmlns:a16="http://schemas.microsoft.com/office/drawing/2014/main" id="{D225AD62-87E1-660C-3DCD-7B375978C0A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5855" y="2227146"/>
            <a:ext cx="798795" cy="796731"/>
          </a:xfrm>
          <a:prstGeom prst="rect">
            <a:avLst/>
          </a:prstGeom>
        </p:spPr>
      </p:pic>
      <p:pic>
        <p:nvPicPr>
          <p:cNvPr id="65" name="Imagen 64" descr="Icono&#10;&#10;Descripción generada automáticamente">
            <a:extLst>
              <a:ext uri="{FF2B5EF4-FFF2-40B4-BE49-F238E27FC236}">
                <a16:creationId xmlns:a16="http://schemas.microsoft.com/office/drawing/2014/main" id="{D4ED80A4-3B7E-8217-A2C5-DABE7952A0A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0927" y="3180198"/>
            <a:ext cx="798795" cy="798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8724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551</Words>
  <Application>Microsoft Office PowerPoint</Application>
  <PresentationFormat>Panorámica</PresentationFormat>
  <Paragraphs>50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Trebuchet MS</vt:lpstr>
      <vt:lpstr>Tema de Office</vt:lpstr>
      <vt:lpstr>Presentación de PowerPoint</vt:lpstr>
      <vt:lpstr>¿QUIÉNES SOMOS?</vt:lpstr>
      <vt:lpstr>Presentación de PowerPoint</vt:lpstr>
      <vt:lpstr>$100,000.00 AHORRO A 12  MESES</vt:lpstr>
      <vt:lpstr>$100,000.00 AHORRO A 12  MESES</vt:lpstr>
      <vt:lpstr>TÉRMINOS Y CONDICIONES</vt:lpstr>
      <vt:lpstr>SEGURIDAD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Edgar Flores</dc:creator>
  <cp:lastModifiedBy>Edgar Flores</cp:lastModifiedBy>
  <cp:revision>5</cp:revision>
  <dcterms:created xsi:type="dcterms:W3CDTF">2022-08-20T20:24:06Z</dcterms:created>
  <dcterms:modified xsi:type="dcterms:W3CDTF">2022-09-18T21:16:31Z</dcterms:modified>
</cp:coreProperties>
</file>